
<file path=[Content_Types].xml><?xml version="1.0" encoding="utf-8"?>
<Types xmlns="http://schemas.openxmlformats.org/package/2006/content-types">
  <Default Extension="png" ContentType="image/png"/>
  <Default Extension="bin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431" r:id="rId5"/>
    <p:sldId id="436" r:id="rId6"/>
    <p:sldId id="442" r:id="rId7"/>
    <p:sldId id="438" r:id="rId8"/>
    <p:sldId id="432" r:id="rId9"/>
    <p:sldId id="433" r:id="rId10"/>
    <p:sldId id="434" r:id="rId11"/>
    <p:sldId id="435" r:id="rId12"/>
    <p:sldId id="439" r:id="rId13"/>
    <p:sldId id="437" r:id="rId14"/>
    <p:sldId id="440" r:id="rId15"/>
    <p:sldId id="44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25BDF0-093C-41B8-8AF9-A5786D67E910}">
          <p14:sldIdLst>
            <p14:sldId id="431"/>
            <p14:sldId id="436"/>
            <p14:sldId id="442"/>
            <p14:sldId id="438"/>
            <p14:sldId id="432"/>
            <p14:sldId id="433"/>
            <p14:sldId id="434"/>
            <p14:sldId id="435"/>
            <p14:sldId id="439"/>
            <p14:sldId id="437"/>
            <p14:sldId id="440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b, Rebecca" initials="RR" lastIdx="23" clrIdx="0">
    <p:extLst>
      <p:ext uri="{19B8F6BF-5375-455C-9EA6-DF929625EA0E}">
        <p15:presenceInfo xmlns:p15="http://schemas.microsoft.com/office/powerpoint/2012/main" userId="S-1-5-21-3990672265-3101368681-3620079621-68755" providerId="AD"/>
      </p:ext>
    </p:extLst>
  </p:cmAuthor>
  <p:cmAuthor id="2" name="Nostaja, Scott D." initials="NSD" lastIdx="11" clrIdx="1">
    <p:extLst>
      <p:ext uri="{19B8F6BF-5375-455C-9EA6-DF929625EA0E}">
        <p15:presenceInfo xmlns:p15="http://schemas.microsoft.com/office/powerpoint/2012/main" userId="S-1-5-21-3990672265-3101368681-3620079621-55398" providerId="AD"/>
      </p:ext>
    </p:extLst>
  </p:cmAuthor>
  <p:cmAuthor id="3" name="Donnelly, Jennifer L." initials="DJL" lastIdx="17" clrIdx="2">
    <p:extLst>
      <p:ext uri="{19B8F6BF-5375-455C-9EA6-DF929625EA0E}">
        <p15:presenceInfo xmlns:p15="http://schemas.microsoft.com/office/powerpoint/2012/main" userId="S-1-5-21-3990672265-3101368681-3620079621-55399" providerId="AD"/>
      </p:ext>
    </p:extLst>
  </p:cmAuthor>
  <p:cmAuthor id="4" name="Nickson, Christopher S" initials="NCS" lastIdx="21" clrIdx="3">
    <p:extLst>
      <p:ext uri="{19B8F6BF-5375-455C-9EA6-DF929625EA0E}">
        <p15:presenceInfo xmlns:p15="http://schemas.microsoft.com/office/powerpoint/2012/main" userId="S-1-5-21-3990672265-3101368681-3620079621-72242" providerId="AD"/>
      </p:ext>
    </p:extLst>
  </p:cmAuthor>
  <p:cmAuthor id="5" name="Smith, Caroline E" initials="SCE" lastIdx="4" clrIdx="4">
    <p:extLst>
      <p:ext uri="{19B8F6BF-5375-455C-9EA6-DF929625EA0E}">
        <p15:presenceInfo xmlns:p15="http://schemas.microsoft.com/office/powerpoint/2012/main" userId="S-1-5-21-3990672265-3101368681-3620079621-52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30B"/>
    <a:srgbClr val="5C5F68"/>
    <a:srgbClr val="A2A4A3"/>
    <a:srgbClr val="828A8F"/>
    <a:srgbClr val="B20837"/>
    <a:srgbClr val="9B0731"/>
    <a:srgbClr val="F85A87"/>
    <a:srgbClr val="FB9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61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44BF2-02D3-485A-A44E-F200A0B4401D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D2E99-95DE-4E3D-9714-35411C6B52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68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B4CD3-2A4B-4755-BFA3-A85D0CB4180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CC9B-BDD4-4E85-B7D0-8C7AF19390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FEF08-32CF-4102-9A26-37CA49BC3ECF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1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</a:t>
            </a:r>
            <a:r>
              <a:rPr lang="en-US" sz="800" dirty="0" smtClean="0">
                <a:solidFill>
                  <a:srgbClr val="616365"/>
                </a:solidFill>
              </a:rPr>
              <a:t>2019 </a:t>
            </a:r>
            <a:r>
              <a:rPr lang="en-US" sz="800" dirty="0">
                <a:solidFill>
                  <a:srgbClr val="616365"/>
                </a:solidFill>
              </a:rPr>
              <a:t>by The Segal Group, Inc. All rights reserved.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104626" y="5989837"/>
            <a:ext cx="2676912" cy="368363"/>
          </a:xfrm>
          <a:prstGeom prst="rect">
            <a:avLst/>
          </a:prstGeom>
        </p:spPr>
      </p:pic>
      <p:sp>
        <p:nvSpPr>
          <p:cNvPr id="15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DRAFT or Client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4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9846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2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rgbClr val="9C030B"/>
              </a:buClr>
              <a:defRPr/>
            </a:lvl1pPr>
            <a:lvl2pPr>
              <a:buClr>
                <a:srgbClr val="9C030B"/>
              </a:buClr>
              <a:defRPr/>
            </a:lvl2pPr>
            <a:lvl3pPr>
              <a:buClr>
                <a:srgbClr val="9C030B"/>
              </a:buClr>
              <a:defRPr/>
            </a:lvl3pPr>
            <a:lvl4pPr>
              <a:buClr>
                <a:srgbClr val="9C030B"/>
              </a:buClr>
              <a:defRPr/>
            </a:lvl4pPr>
            <a:lvl5pPr>
              <a:buClr>
                <a:srgbClr val="9C030B"/>
              </a:buCl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262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15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2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882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600865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590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733800"/>
            <a:ext cx="4343400" cy="2743200"/>
          </a:xfrm>
        </p:spPr>
        <p:txBody>
          <a:bodyPr/>
          <a:lstStyle>
            <a:lvl1pPr>
              <a:defRPr sz="1400"/>
            </a:lvl1pPr>
            <a:lvl2pPr>
              <a:buClr>
                <a:schemeClr val="accent5"/>
              </a:buCl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733800"/>
            <a:ext cx="4267200" cy="27432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964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3427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7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45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990600"/>
            <a:ext cx="4114800" cy="54864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53988" indent="-153988">
              <a:defRPr sz="1200">
                <a:latin typeface="Arial Narrow" panose="020B0606020202030204" pitchFamily="34" charset="0"/>
              </a:defRPr>
            </a:lvl2pPr>
            <a:lvl3pPr marL="325438" indent="-171450">
              <a:defRPr sz="1200">
                <a:latin typeface="Arial Narrow" panose="020B0606020202030204" pitchFamily="34" charset="0"/>
              </a:defRPr>
            </a:lvl3pPr>
            <a:lvl4pPr marL="461963" indent="-153988">
              <a:defRPr sz="1200">
                <a:latin typeface="Arial Narrow" panose="020B0606020202030204" pitchFamily="34" charset="0"/>
              </a:defRPr>
            </a:lvl4pPr>
            <a:lvl5pPr marL="581025" indent="-119063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724400" y="990600"/>
            <a:ext cx="4114800" cy="44958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61925" indent="-161925">
              <a:defRPr sz="1200">
                <a:latin typeface="Arial Narrow" panose="020B0606020202030204" pitchFamily="34" charset="0"/>
              </a:defRPr>
            </a:lvl2pPr>
            <a:lvl3pPr marL="307975" indent="-146050">
              <a:defRPr sz="1200">
                <a:latin typeface="Arial Narrow" panose="020B0606020202030204" pitchFamily="34" charset="0"/>
              </a:defRPr>
            </a:lvl3pPr>
            <a:lvl4pPr marL="427038" indent="-136525">
              <a:defRPr sz="1200">
                <a:latin typeface="Arial Narrow" panose="020B0606020202030204" pitchFamily="34" charset="0"/>
              </a:defRPr>
            </a:lvl4pPr>
            <a:lvl5pPr marL="530225" indent="-103188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724400" y="5562600"/>
            <a:ext cx="4114800" cy="9144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  <a:lvl2pPr marL="211138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2pPr>
            <a:lvl3pPr marL="396875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3pPr>
            <a:lvl4pPr marL="595313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4pPr>
            <a:lvl5pPr marL="79375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064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752"/>
          <a:stretch/>
        </p:blipFill>
        <p:spPr bwMode="gray">
          <a:xfrm>
            <a:off x="4629551" y="3443954"/>
            <a:ext cx="4484537" cy="3414045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5"/>
              </a:buClr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DRAFT or Client Name</a:t>
            </a:r>
            <a:endParaRPr lang="en-US" dirty="0"/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</a:t>
            </a:r>
            <a:r>
              <a:rPr lang="en-US" sz="800" dirty="0" smtClean="0">
                <a:solidFill>
                  <a:srgbClr val="616365"/>
                </a:solidFill>
              </a:rPr>
              <a:t>2018 </a:t>
            </a:r>
            <a:r>
              <a:rPr lang="en-US" sz="800" dirty="0">
                <a:solidFill>
                  <a:srgbClr val="616365"/>
                </a:solidFill>
              </a:rPr>
              <a:t>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107204" y="5993827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29"/>
          <a:stretch/>
        </p:blipFill>
        <p:spPr bwMode="gray">
          <a:xfrm flipV="1">
            <a:off x="4539274" y="0"/>
            <a:ext cx="4604726" cy="4572592"/>
          </a:xfrm>
          <a:prstGeom prst="rect">
            <a:avLst/>
          </a:prstGeom>
        </p:spPr>
      </p:pic>
      <p:sp>
        <p:nvSpPr>
          <p:cNvPr id="15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</a:t>
            </a:r>
            <a:r>
              <a:rPr lang="en-US" sz="800" dirty="0" smtClean="0">
                <a:solidFill>
                  <a:srgbClr val="616365"/>
                </a:solidFill>
              </a:rPr>
              <a:t>2018 </a:t>
            </a:r>
            <a:r>
              <a:rPr lang="en-US" sz="800" dirty="0">
                <a:solidFill>
                  <a:srgbClr val="616365"/>
                </a:solidFill>
              </a:rPr>
              <a:t>by The Segal Group, Inc. All rights reserved.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 smtClean="0"/>
              <a:t>Client or Plan Name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 smtClean="0"/>
              <a:t>Presented by: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104626" y="622237"/>
            <a:ext cx="2676912" cy="368363"/>
          </a:xfrm>
          <a:prstGeom prst="rect">
            <a:avLst/>
          </a:prstGeom>
        </p:spPr>
      </p:pic>
      <p:sp>
        <p:nvSpPr>
          <p:cNvPr id="1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1168" tIns="64008" rIns="201168" bIns="64008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1800" b="1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DRAFT or Client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1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 rot="16454853">
            <a:off x="4470200" y="-124166"/>
            <a:ext cx="4544556" cy="447875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 smtClean="0"/>
              <a:t>Client or Plan Name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 smtClean="0"/>
              <a:t>Presented by: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DRAFT or Client Name</a:t>
            </a:r>
            <a:endParaRPr lang="en-US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</a:t>
            </a:r>
            <a:r>
              <a:rPr lang="en-US" sz="800" dirty="0" smtClean="0">
                <a:solidFill>
                  <a:srgbClr val="616365"/>
                </a:solidFill>
              </a:rPr>
              <a:t>2018 </a:t>
            </a:r>
            <a:r>
              <a:rPr lang="en-US" sz="800" dirty="0">
                <a:solidFill>
                  <a:srgbClr val="616365"/>
                </a:solidFill>
              </a:rPr>
              <a:t>by The Segal Group, Inc. All rights reserved.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107204" y="615352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95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399" y="1295400"/>
            <a:ext cx="8229601" cy="5078104"/>
          </a:xfrm>
        </p:spPr>
        <p:txBody>
          <a:bodyPr/>
          <a:lstStyle>
            <a:lvl1pPr marL="342900" indent="-342900">
              <a:buFont typeface="+mj-lt"/>
              <a:buNone/>
              <a:defRPr sz="2000" b="0">
                <a:latin typeface="Arial Black" pitchFamily="34" charset="0"/>
              </a:defRPr>
            </a:lvl1pPr>
            <a:lvl2pPr marL="569913" indent="-212725">
              <a:buClr>
                <a:schemeClr val="accent5"/>
              </a:buClr>
              <a:defRPr sz="2000" b="1"/>
            </a:lvl2pPr>
            <a:lvl3pPr marL="914400" indent="-223838">
              <a:buClr>
                <a:schemeClr val="accent5"/>
              </a:buClr>
              <a:defRPr sz="2000" b="1"/>
            </a:lvl3pPr>
            <a:lvl4pPr marL="1258888" indent="-231775">
              <a:buClr>
                <a:schemeClr val="accent5"/>
              </a:buClr>
              <a:defRPr sz="2000" b="1"/>
            </a:lvl4pPr>
            <a:lvl5pPr marL="1484313" indent="-225425">
              <a:buClr>
                <a:schemeClr val="accent5"/>
              </a:buClr>
              <a:defRPr sz="2000" b="1"/>
            </a:lvl5pPr>
          </a:lstStyle>
          <a:p>
            <a:pPr lvl="0"/>
            <a:r>
              <a:rPr lang="en-US" dirty="0" smtClean="0"/>
              <a:t>	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6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rgbClr val="9C030B"/>
              </a:buClr>
              <a:defRPr/>
            </a:lvl1pPr>
            <a:lvl2pPr>
              <a:buClr>
                <a:srgbClr val="9C030B"/>
              </a:buClr>
              <a:defRPr/>
            </a:lvl2pPr>
            <a:lvl3pPr>
              <a:buClr>
                <a:srgbClr val="9C030B"/>
              </a:buClr>
              <a:defRPr/>
            </a:lvl3pPr>
            <a:lvl4pPr>
              <a:buClr>
                <a:srgbClr val="9C030B"/>
              </a:buClr>
              <a:defRPr/>
            </a:lvl4pPr>
            <a:lvl5pPr>
              <a:buClr>
                <a:srgbClr val="9C030B"/>
              </a:buCl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6829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12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4685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45901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581400"/>
            <a:ext cx="43434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581400"/>
            <a:ext cx="42672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439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0880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54" y="990600"/>
            <a:ext cx="8915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2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rtl="0" eaLnBrk="1" fontAlgn="base" hangingPunct="1">
        <a:lnSpc>
          <a:spcPct val="90000"/>
        </a:lnSpc>
        <a:spcBef>
          <a:spcPct val="65000"/>
        </a:spcBef>
        <a:spcAft>
          <a:spcPct val="0"/>
        </a:spcAft>
        <a:buClr>
          <a:schemeClr val="accent5"/>
        </a:buClr>
        <a:buFont typeface="Wingdings" pitchFamily="34" charset="2"/>
        <a:buChar char="Ø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1841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5"/>
        </a:buClr>
        <a:buFont typeface="Symbol" pitchFamily="82" charset="2"/>
        <a:buChar char="·"/>
        <a:defRPr sz="1600">
          <a:solidFill>
            <a:schemeClr val="tx1"/>
          </a:solidFill>
          <a:latin typeface="+mn-lt"/>
        </a:defRPr>
      </a:lvl2pPr>
      <a:lvl3pPr marL="593725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–"/>
        <a:defRPr sz="1600">
          <a:solidFill>
            <a:schemeClr val="tx1"/>
          </a:solidFill>
          <a:latin typeface="+mn-lt"/>
        </a:defRPr>
      </a:lvl3pPr>
      <a:lvl4pPr marL="792163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»"/>
        <a:defRPr sz="1600">
          <a:solidFill>
            <a:schemeClr val="tx1"/>
          </a:solidFill>
          <a:latin typeface="+mn-lt"/>
        </a:defRPr>
      </a:lvl4pPr>
      <a:lvl5pPr marL="9779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›"/>
        <a:defRPr sz="1600">
          <a:solidFill>
            <a:schemeClr val="tx1"/>
          </a:solidFill>
          <a:latin typeface="+mn-lt"/>
        </a:defRPr>
      </a:lvl5pPr>
      <a:lvl6pPr marL="14351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6pPr>
      <a:lvl7pPr marL="18923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7pPr>
      <a:lvl8pPr marL="23495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8pPr>
      <a:lvl9pPr marL="28067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image" Target="../media/image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graduate.ua.edu/wp-content/uploads/2017/05/1612012_MW_129_honors_college_stock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438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52082"/>
            <a:ext cx="9144000" cy="1066800"/>
          </a:xfrm>
          <a:solidFill>
            <a:srgbClr val="9C030B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HR TRANSFORMATION INITIATIVE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9938" y="5123599"/>
            <a:ext cx="7429500" cy="914400"/>
          </a:xfrm>
        </p:spPr>
        <p:txBody>
          <a:bodyPr/>
          <a:lstStyle/>
          <a:p>
            <a:r>
              <a:rPr lang="en-US" dirty="0" smtClean="0"/>
              <a:t>Town Hall Forum</a:t>
            </a:r>
          </a:p>
          <a:p>
            <a:r>
              <a:rPr lang="en-US" sz="1800" b="0" i="1" dirty="0" smtClean="0"/>
              <a:t>March 12, 2020</a:t>
            </a:r>
            <a:endParaRPr lang="en-US" sz="1800" b="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932" y="5126558"/>
            <a:ext cx="5045253" cy="138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28625" y="76200"/>
            <a:ext cx="8715375" cy="762000"/>
          </a:xfrm>
        </p:spPr>
        <p:txBody>
          <a:bodyPr/>
          <a:lstStyle/>
          <a:p>
            <a:r>
              <a:rPr lang="en-US" dirty="0" smtClean="0"/>
              <a:t>HR Transformation Next Steps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625" y="1091733"/>
            <a:ext cx="8715375" cy="457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5C5F68"/>
                </a:solidFill>
              </a:rPr>
              <a:t>Finalize the HR model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5C5F68"/>
                </a:solidFill>
              </a:rPr>
              <a:t>Determine distribution and number of HR Business Partners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5C5F68"/>
                </a:solidFill>
              </a:rPr>
              <a:t>Design Centers of Excellence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5C5F68"/>
                </a:solidFill>
              </a:rPr>
              <a:t>Solicit campus stakeholder perspectives about the future of HR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5C5F68"/>
                </a:solidFill>
              </a:rPr>
              <a:t>Town Hall Comments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5C5F68"/>
                </a:solidFill>
              </a:rPr>
              <a:t>HReimagined</a:t>
            </a:r>
            <a:r>
              <a:rPr lang="en-US" sz="1600" b="1" dirty="0" smtClean="0">
                <a:solidFill>
                  <a:srgbClr val="5C5F68"/>
                </a:solidFill>
              </a:rPr>
              <a:t> Website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5C5F68"/>
                </a:solidFill>
              </a:rPr>
              <a:t>Develop detailed design elements to support HR Transformation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5C5F68"/>
                </a:solidFill>
              </a:rPr>
              <a:t>Redesign roles, </a:t>
            </a:r>
            <a:r>
              <a:rPr lang="en-US" sz="1600" b="1" dirty="0">
                <a:solidFill>
                  <a:srgbClr val="5C5F68"/>
                </a:solidFill>
              </a:rPr>
              <a:t>r</a:t>
            </a:r>
            <a:r>
              <a:rPr lang="en-US" sz="1600" b="1" dirty="0" smtClean="0">
                <a:solidFill>
                  <a:srgbClr val="5C5F68"/>
                </a:solidFill>
              </a:rPr>
              <a:t>esponsibilities, accountabilities, and </a:t>
            </a:r>
            <a:r>
              <a:rPr lang="en-US" sz="1600" b="1" dirty="0">
                <a:solidFill>
                  <a:srgbClr val="5C5F68"/>
                </a:solidFill>
              </a:rPr>
              <a:t>f</a:t>
            </a:r>
            <a:r>
              <a:rPr lang="en-US" sz="1600" b="1" dirty="0" smtClean="0">
                <a:solidFill>
                  <a:srgbClr val="5C5F68"/>
                </a:solidFill>
              </a:rPr>
              <a:t>unctions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C5F68"/>
                </a:solidFill>
              </a:rPr>
              <a:t>Review and </a:t>
            </a:r>
            <a:r>
              <a:rPr lang="en-US" sz="1600" b="1" dirty="0" smtClean="0">
                <a:solidFill>
                  <a:srgbClr val="5C5F68"/>
                </a:solidFill>
              </a:rPr>
              <a:t>revise core HR processes </a:t>
            </a:r>
            <a:r>
              <a:rPr lang="en-US" sz="1600" b="1" dirty="0">
                <a:solidFill>
                  <a:srgbClr val="5C5F68"/>
                </a:solidFill>
              </a:rPr>
              <a:t>and </a:t>
            </a:r>
            <a:r>
              <a:rPr lang="en-US" sz="1600" b="1" dirty="0" smtClean="0">
                <a:solidFill>
                  <a:srgbClr val="5C5F68"/>
                </a:solidFill>
              </a:rPr>
              <a:t>technology</a:t>
            </a:r>
            <a:endParaRPr lang="en-US" sz="1600" b="1" dirty="0">
              <a:solidFill>
                <a:srgbClr val="5C5F68"/>
              </a:solidFill>
            </a:endParaRP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5C5F68"/>
                </a:solidFill>
              </a:rPr>
              <a:t>Develop implementation approach and strategy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9C030B"/>
              </a:buClr>
              <a:buFont typeface="+mj-lt"/>
              <a:buAutoNum type="arabicPeriod"/>
            </a:pPr>
            <a:endParaRPr lang="en-US" sz="1400" dirty="0">
              <a:solidFill>
                <a:srgbClr val="5C5F68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ltGray">
          <a:xfrm>
            <a:off x="0" y="0"/>
            <a:ext cx="9144000" cy="5930280"/>
          </a:xfrm>
          <a:prstGeom prst="rect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-439948" y="221940"/>
            <a:ext cx="9144000" cy="5486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Questions?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47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3292"/>
          <a:stretch/>
        </p:blipFill>
        <p:spPr>
          <a:xfrm>
            <a:off x="431902" y="1075234"/>
            <a:ext cx="8429465" cy="53338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thoughts and Ideas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38286" y="3607888"/>
            <a:ext cx="1893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chemeClr val="bg1"/>
                </a:solidFill>
              </a:rPr>
              <a:t>When will these changes occur?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8190" y="2293105"/>
            <a:ext cx="1746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How many HR Business Partners will there be?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3042" y="1193461"/>
            <a:ext cx="1619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chemeClr val="bg1"/>
                </a:solidFill>
              </a:rPr>
              <a:t>What will be different about central HR in the new model?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1391" y="2261492"/>
            <a:ext cx="1667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chemeClr val="bg1"/>
                </a:solidFill>
              </a:rPr>
              <a:t>Where will the HR Business Partners report to?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51172" y="3381664"/>
            <a:ext cx="193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chemeClr val="bg1"/>
                </a:solidFill>
              </a:rPr>
              <a:t>Why will this model be better for staff and faculty?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28625" y="76200"/>
            <a:ext cx="8715375" cy="762000"/>
          </a:xfrm>
        </p:spPr>
        <p:txBody>
          <a:bodyPr/>
          <a:lstStyle/>
          <a:p>
            <a:r>
              <a:rPr lang="en-US" dirty="0" smtClean="0"/>
              <a:t>HR Transformation Team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90600"/>
            <a:ext cx="8915400" cy="5697538"/>
          </a:xfrm>
        </p:spPr>
        <p:txBody>
          <a:bodyPr numCol="2" anchor="ctr"/>
          <a:lstStyle/>
          <a:p>
            <a:pPr marL="0" indent="0" algn="ctr">
              <a:buNone/>
            </a:pPr>
            <a:endParaRPr lang="en-US" sz="1400" i="1" dirty="0"/>
          </a:p>
          <a:p>
            <a:pPr marL="0" indent="0" algn="ctr">
              <a:buNone/>
            </a:pPr>
            <a:endParaRPr lang="en-US" sz="1400" i="1" dirty="0" smtClean="0"/>
          </a:p>
          <a:p>
            <a:pPr marL="0" indent="0" algn="ctr">
              <a:buNone/>
            </a:pPr>
            <a:endParaRPr lang="en-US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89889"/>
              </p:ext>
            </p:extLst>
          </p:nvPr>
        </p:nvGraphicFramePr>
        <p:xfrm>
          <a:off x="428624" y="949035"/>
          <a:ext cx="8362680" cy="5431445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4181340">
                  <a:extLst>
                    <a:ext uri="{9D8B030D-6E8A-4147-A177-3AD203B41FA5}">
                      <a16:colId xmlns:a16="http://schemas.microsoft.com/office/drawing/2014/main" val="856389729"/>
                    </a:ext>
                  </a:extLst>
                </a:gridCol>
                <a:gridCol w="4181340">
                  <a:extLst>
                    <a:ext uri="{9D8B030D-6E8A-4147-A177-3AD203B41FA5}">
                      <a16:colId xmlns:a16="http://schemas.microsoft.com/office/drawing/2014/main" val="1797143416"/>
                    </a:ext>
                  </a:extLst>
                </a:gridCol>
              </a:tblGrid>
              <a:tr h="416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Matt Fajack (Project Sponsor)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Vice President for Finance &amp; Operations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Kay Palan (Team Leader)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Dean, Culverhouse College of Business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004065"/>
                  </a:ext>
                </a:extLst>
              </a:tr>
              <a:tr h="57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Linda Bonnin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Vice President for Strategic Communications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Melanie Danner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Director of Financial Affairs, College of Communication &amp; Information Sciences, Dean's Office</a:t>
                      </a:r>
                      <a:endParaRPr 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896208"/>
                  </a:ext>
                </a:extLst>
              </a:tr>
              <a:tr h="410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Rona Donahoe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Professor, Geological Sciences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Allison Drake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Executive Director of Advancement Operations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06648"/>
                  </a:ext>
                </a:extLst>
              </a:tr>
              <a:tr h="410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Jonathan Halbesleben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Dean, College of Continuing Studies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Darrell Hargreaves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Associate Director, Facility Operations and Events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160689"/>
                  </a:ext>
                </a:extLst>
              </a:tr>
              <a:tr h="57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Laverne Harris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Associate Vice President, Finance and Operations Shared Administrative Services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Steven Hood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Associate VP for Student Life</a:t>
                      </a:r>
                      <a:endParaRPr kumimoji="0" lang="en-US" sz="12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020105"/>
                  </a:ext>
                </a:extLst>
              </a:tr>
              <a:tr h="466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Allison </a:t>
                      </a:r>
                      <a:r>
                        <a:rPr kumimoji="0" lang="en-US" sz="1200" b="1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Jeffreys</a:t>
                      </a:r>
                      <a:endParaRPr kumimoji="0" lang="en-US" sz="1200" b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9E1B32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Assistant Athletics Director, Human Resources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Jordan Johnson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Business Administrator, Academic Affairs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954008"/>
                  </a:ext>
                </a:extLst>
              </a:tr>
              <a:tr h="413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James King, Jr.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Professor, Culverhouse College of Business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John McGowan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Vice Provost of Information Technology &amp; CIO</a:t>
                      </a:r>
                      <a:endParaRPr kumimoji="0" lang="en-US" sz="12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152573"/>
                  </a:ext>
                </a:extLst>
              </a:tr>
              <a:tr h="413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Russell J. </a:t>
                      </a:r>
                      <a:r>
                        <a:rPr kumimoji="0" lang="en-US" sz="1200" b="1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Mumper</a:t>
                      </a:r>
                      <a:endParaRPr kumimoji="0" lang="en-US" sz="1200" b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9E1B32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Vice President for Research and Economic Development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Angel Narvaez – Lugo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Program Assistant, Fraternity &amp; Sorority Life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5831904"/>
                  </a:ext>
                </a:extLst>
              </a:tr>
              <a:tr h="410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Travis </a:t>
                      </a:r>
                      <a:r>
                        <a:rPr kumimoji="0" lang="en-US" sz="1200" b="1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Railsback</a:t>
                      </a:r>
                      <a:endParaRPr kumimoji="0" lang="en-US" sz="1200" b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9E1B32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Director, Human Resources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Lisa </a:t>
                      </a:r>
                      <a:r>
                        <a:rPr kumimoji="0" lang="en-US" sz="1200" b="1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Rhiney</a:t>
                      </a:r>
                      <a:endParaRPr kumimoji="0" lang="en-US" sz="1200" b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9E1B32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Associate Provost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1354006"/>
                  </a:ext>
                </a:extLst>
              </a:tr>
              <a:tr h="410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Christine Taylor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Vice President, Office of Diversity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Chad </a:t>
                      </a:r>
                      <a:r>
                        <a:rPr kumimoji="0" lang="en-US" sz="1200" b="1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Tindol</a:t>
                      </a:r>
                      <a:endParaRPr kumimoji="0" lang="en-US" sz="1200" b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9E1B32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Chief Administrative Officer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2703846"/>
                  </a:ext>
                </a:extLst>
              </a:tr>
              <a:tr h="429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Jimmy Vail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Director of Financial Affairs, College of Arts &amp; Sciences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Rainey Way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Process Improvement Specialist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375486"/>
                  </a:ext>
                </a:extLst>
              </a:tr>
              <a:tr h="410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Monica Watts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Associate Vice President for Communications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E1B32"/>
                          </a:solidFill>
                          <a:effectLst/>
                          <a:uLnTx/>
                          <a:uFillTx/>
                        </a:rPr>
                        <a:t>Nancy Whittaker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4262E"/>
                        </a:buClr>
                        <a:buSzTx/>
                        <a:buFont typeface="Wingdings" pitchFamily="34" charset="2"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Associate Vice President for Human Resources</a:t>
                      </a:r>
                      <a:endParaRPr kumimoji="0" lang="en-US" sz="1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6992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67" y="1203165"/>
            <a:ext cx="8499441" cy="4646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231" y="91796"/>
            <a:ext cx="8715375" cy="762000"/>
          </a:xfrm>
        </p:spPr>
        <p:txBody>
          <a:bodyPr/>
          <a:lstStyle/>
          <a:p>
            <a:r>
              <a:rPr lang="en-US" dirty="0" smtClean="0"/>
              <a:t>Why Does UA need an HR Transformation?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274" y="1309223"/>
            <a:ext cx="164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STRUCTURE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8415" y="1309223"/>
            <a:ext cx="164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TALENT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7915" y="1255362"/>
            <a:ext cx="1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</a:rPr>
              <a:t>PROCESSES, POLICIES &amp; TECHNOLOGY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1772" y="1309223"/>
            <a:ext cx="164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CULTURE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796" y="2002612"/>
            <a:ext cx="16315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Address </a:t>
            </a:r>
            <a:r>
              <a:rPr lang="en-US" sz="1200" dirty="0"/>
              <a:t>the </a:t>
            </a:r>
            <a:r>
              <a:rPr lang="en-US" sz="1200" dirty="0" smtClean="0"/>
              <a:t>risks and challenges </a:t>
            </a:r>
            <a:r>
              <a:rPr lang="en-US" sz="1200" dirty="0"/>
              <a:t>of a decentralized HR function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Provide campus stakeholders with better access to HR professionals </a:t>
            </a:r>
            <a:endParaRPr lang="en-US" sz="1200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Provide more strategic HR services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Address existing confusion </a:t>
            </a:r>
            <a:r>
              <a:rPr lang="en-US" sz="1200" dirty="0"/>
              <a:t>between AA and </a:t>
            </a:r>
            <a:r>
              <a:rPr lang="en-US" sz="1200" dirty="0" smtClean="0"/>
              <a:t>HR roles and services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759209" y="2002612"/>
            <a:ext cx="177606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Reduce administrative burdens on faculty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Improve </a:t>
            </a:r>
            <a:r>
              <a:rPr lang="en-US" sz="1200" dirty="0"/>
              <a:t>efficiencies and </a:t>
            </a:r>
            <a:r>
              <a:rPr lang="en-US" sz="1200" dirty="0" smtClean="0"/>
              <a:t>reduce HR timelines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Gain </a:t>
            </a:r>
            <a:r>
              <a:rPr lang="en-US" sz="1200" dirty="0"/>
              <a:t>consistency in HR policies and </a:t>
            </a:r>
            <a:r>
              <a:rPr lang="en-US" sz="1200" dirty="0" smtClean="0"/>
              <a:t>services</a:t>
            </a:r>
            <a:endParaRPr lang="en-US" sz="1200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Improve </a:t>
            </a:r>
            <a:r>
              <a:rPr lang="en-US" sz="1200" dirty="0" smtClean="0"/>
              <a:t>core HR processes and systems (e.g., the </a:t>
            </a:r>
            <a:r>
              <a:rPr lang="en-US" sz="1200" dirty="0"/>
              <a:t>performance evaluation </a:t>
            </a:r>
            <a:r>
              <a:rPr lang="en-US" sz="1200" dirty="0" smtClean="0"/>
              <a:t>process)</a:t>
            </a:r>
            <a:endParaRPr lang="en-US" sz="1200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Leverage technology to enhance HR services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598674" y="2002612"/>
            <a:ext cx="17402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Enhance the University’s ability to attract </a:t>
            </a:r>
            <a:r>
              <a:rPr lang="en-US" sz="1200" dirty="0"/>
              <a:t>and retain talent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Better </a:t>
            </a:r>
            <a:r>
              <a:rPr lang="en-US" sz="1200" dirty="0" smtClean="0"/>
              <a:t>educate, develop </a:t>
            </a:r>
            <a:r>
              <a:rPr lang="en-US" sz="1200" dirty="0"/>
              <a:t>and support employees at all levels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Position HR to support and accommodate growth of the University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Enhance the skills and competencies among  </a:t>
            </a:r>
            <a:r>
              <a:rPr lang="en-US" sz="1200" dirty="0"/>
              <a:t>HR professionals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55561" y="2002612"/>
            <a:ext cx="17616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Elevate levels of employee engagement and morale across </a:t>
            </a:r>
            <a:r>
              <a:rPr lang="en-US" sz="1200" dirty="0"/>
              <a:t>campus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Improve the overall work </a:t>
            </a:r>
            <a:r>
              <a:rPr lang="en-US" sz="1200" dirty="0"/>
              <a:t>experience at UA better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Align UA with HR </a:t>
            </a:r>
            <a:r>
              <a:rPr lang="en-US" sz="1200" dirty="0" smtClean="0"/>
              <a:t>leading </a:t>
            </a:r>
            <a:r>
              <a:rPr lang="en-US" sz="1200" dirty="0"/>
              <a:t>practices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90600"/>
            <a:ext cx="8915400" cy="5697538"/>
          </a:xfrm>
        </p:spPr>
        <p:txBody>
          <a:bodyPr numCol="2" anchor="ctr"/>
          <a:lstStyle/>
          <a:p>
            <a:pPr marL="0" indent="0" algn="ctr">
              <a:buNone/>
            </a:pPr>
            <a:endParaRPr lang="en-US" sz="1400" i="1" dirty="0"/>
          </a:p>
          <a:p>
            <a:pPr marL="0" indent="0" algn="ctr">
              <a:buNone/>
            </a:pPr>
            <a:endParaRPr lang="en-US" sz="1400" i="1" dirty="0" smtClean="0"/>
          </a:p>
          <a:p>
            <a:pPr marL="0" indent="0" algn="ctr">
              <a:buNone/>
            </a:pPr>
            <a:endParaRPr lang="en-US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5715000"/>
            <a:ext cx="8229600" cy="0"/>
          </a:xfrm>
          <a:prstGeom prst="line">
            <a:avLst/>
          </a:prstGeom>
          <a:ln w="3810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2304009" y="1219200"/>
            <a:ext cx="2308332" cy="914400"/>
          </a:xfrm>
          <a:prstGeom prst="chevron">
            <a:avLst>
              <a:gd name="adj" fmla="val 30645"/>
            </a:avLst>
          </a:prstGeom>
          <a:solidFill>
            <a:srgbClr val="9C030B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Design HR Model for The Future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483176" y="1211179"/>
            <a:ext cx="2308332" cy="914400"/>
          </a:xfrm>
          <a:prstGeom prst="chevron">
            <a:avLst>
              <a:gd name="adj" fmla="val 30645"/>
            </a:avLst>
          </a:prstGeom>
          <a:solidFill>
            <a:srgbClr val="9C030B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Redesign HR Roles, Structures, and Functions 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697264" y="1219200"/>
            <a:ext cx="2290015" cy="914400"/>
          </a:xfrm>
          <a:prstGeom prst="chevron">
            <a:avLst>
              <a:gd name="adj" fmla="val 30645"/>
            </a:avLst>
          </a:prstGeom>
          <a:solidFill>
            <a:srgbClr val="9C030B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HR Governance, Communication, Culture, Processes and Technology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3826" y="2282931"/>
            <a:ext cx="2067462" cy="20313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Design a new and improved HR model that provides for enhanced offerings, including strategic recruitment and retention, strategic compensation and benefits, and learning and development</a:t>
            </a: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2821" y="2276812"/>
            <a:ext cx="1752600" cy="26776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Create detailed plans to support and implement model that address new structures, roles, services, processes, technology, and culture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Establish timelines, milestones, and implementation plans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382" y="2276812"/>
            <a:ext cx="2102418" cy="28931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latin typeface="Arial Narrow" panose="020B0606020202030204" pitchFamily="34" charset="0"/>
              </a:rPr>
              <a:t>R</a:t>
            </a: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eview outcomes from organizational assessment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Conduct </a:t>
            </a:r>
            <a:r>
              <a:rPr lang="en-US" sz="14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SWOT</a:t>
            </a: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analysis of HR structures, services, processes, and competencies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Leverage findings to develop recommendations for future state HR organization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Develop detailed roadmap for transforming HR organization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6224" y="76200"/>
            <a:ext cx="8715375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smtClean="0"/>
              <a:t>Project Timeline</a:t>
            </a:r>
            <a:br>
              <a:rPr lang="en-US" kern="0" smtClean="0"/>
            </a:br>
            <a:r>
              <a:rPr lang="en-US" sz="1800" b="0" i="1" kern="0" smtClean="0"/>
              <a:t>Phase 1 and Phase 2 Detailed Timeline</a:t>
            </a:r>
            <a:endParaRPr lang="en-US" b="0" i="1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107382" y="6044120"/>
            <a:ext cx="4285284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September 2019 – January 2020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2341" y="6031686"/>
            <a:ext cx="4282277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February 2020 – May 2020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107382" y="1211179"/>
            <a:ext cx="2308332" cy="914400"/>
          </a:xfrm>
          <a:prstGeom prst="chevron">
            <a:avLst>
              <a:gd name="adj" fmla="val 30645"/>
            </a:avLst>
          </a:prstGeom>
          <a:solidFill>
            <a:srgbClr val="9C030B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Understand Key Components of HR Assessment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91507" y="2276812"/>
            <a:ext cx="1970107" cy="181588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Review and revise HR governance structure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Establish communication strategy for varying levels and importance of HR communications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latin typeface="Arial Narrow" panose="020B0606020202030204" pitchFamily="34" charset="0"/>
              </a:rPr>
              <a:t>Identify change management </a:t>
            </a: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strategy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gray">
          <a:xfrm>
            <a:off x="107382" y="5752953"/>
            <a:ext cx="4285284" cy="2407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defTabSz="914400" eaLnBrk="1" latinLnBrk="0" hangingPunct="1">
              <a:buClrTx/>
              <a:buSzTx/>
              <a:buFontTx/>
              <a:buNone/>
              <a:tabLst/>
              <a:defRPr kumimoji="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chemeClr val="bg1"/>
                </a:solidFill>
                <a:sym typeface="Wingdings" pitchFamily="34" charset="2"/>
              </a:rPr>
              <a:t>Phase 1</a:t>
            </a:r>
            <a:endParaRPr lang="en-US" altLang="en-US" sz="1400" b="1" dirty="0">
              <a:solidFill>
                <a:schemeClr val="bg1"/>
              </a:solidFill>
              <a:sym typeface="Wingdings" pitchFamily="34" charset="2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gray">
          <a:xfrm>
            <a:off x="4612340" y="5752953"/>
            <a:ext cx="4282277" cy="2407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defTabSz="914400" eaLnBrk="1" latinLnBrk="0" hangingPunct="1">
              <a:buClrTx/>
              <a:buSzTx/>
              <a:buFontTx/>
              <a:buNone/>
              <a:tabLst/>
              <a:defRPr kumimoji="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chemeClr val="bg1"/>
                </a:solidFill>
                <a:sym typeface="Wingdings" pitchFamily="34" charset="2"/>
              </a:rPr>
              <a:t>Phase 2</a:t>
            </a:r>
            <a:endParaRPr lang="en-US" altLang="en-US" sz="1400" b="1" dirty="0">
              <a:solidFill>
                <a:schemeClr val="bg1"/>
              </a:solidFill>
              <a:sym typeface="Wingdings" pitchFamily="34" charset="2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5" name="Picture 1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807" y="1518362"/>
            <a:ext cx="2042812" cy="34544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272833" y="3784799"/>
            <a:ext cx="2779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5A656C"/>
                </a:solidFill>
              </a:rPr>
              <a:t>HR BUSINESS PARTNERS</a:t>
            </a:r>
            <a:endParaRPr lang="en-US" sz="1600" b="1" dirty="0">
              <a:solidFill>
                <a:srgbClr val="5A656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6364" y="4188165"/>
            <a:ext cx="4432443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A656C"/>
                </a:solidFill>
              </a:rPr>
              <a:t>Provides HR and employment counsel and advice to </a:t>
            </a:r>
            <a:r>
              <a:rPr lang="en-US" sz="1400" dirty="0" smtClean="0">
                <a:solidFill>
                  <a:srgbClr val="5A656C"/>
                </a:solidFill>
              </a:rPr>
              <a:t>divisional</a:t>
            </a:r>
            <a:r>
              <a:rPr lang="en-US" sz="1400" dirty="0">
                <a:solidFill>
                  <a:srgbClr val="5A656C"/>
                </a:solidFill>
              </a:rPr>
              <a:t>, </a:t>
            </a:r>
            <a:r>
              <a:rPr lang="en-US" sz="1400" dirty="0" smtClean="0">
                <a:solidFill>
                  <a:srgbClr val="5A656C"/>
                </a:solidFill>
              </a:rPr>
              <a:t>unit, </a:t>
            </a:r>
            <a:r>
              <a:rPr lang="en-US" sz="1400" dirty="0">
                <a:solidFill>
                  <a:srgbClr val="5A656C"/>
                </a:solidFill>
              </a:rPr>
              <a:t>and department </a:t>
            </a:r>
            <a:r>
              <a:rPr lang="en-US" sz="1400" dirty="0" smtClean="0">
                <a:solidFill>
                  <a:srgbClr val="5A656C"/>
                </a:solidFill>
              </a:rPr>
              <a:t>leaders </a:t>
            </a:r>
            <a:endParaRPr lang="en-US" sz="1400" dirty="0">
              <a:solidFill>
                <a:srgbClr val="5A656C"/>
              </a:solidFill>
            </a:endParaRP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A656C"/>
                </a:solidFill>
              </a:rPr>
              <a:t>Assigned or aligned by major </a:t>
            </a:r>
            <a:r>
              <a:rPr lang="en-US" sz="1400" dirty="0" smtClean="0">
                <a:solidFill>
                  <a:srgbClr val="5A656C"/>
                </a:solidFill>
              </a:rPr>
              <a:t>Division, </a:t>
            </a:r>
            <a:r>
              <a:rPr lang="en-US" sz="1400" dirty="0">
                <a:solidFill>
                  <a:srgbClr val="5A656C"/>
                </a:solidFill>
              </a:rPr>
              <a:t>or shared across smaller </a:t>
            </a:r>
            <a:r>
              <a:rPr lang="en-US" sz="1400" dirty="0" smtClean="0">
                <a:solidFill>
                  <a:srgbClr val="5A656C"/>
                </a:solidFill>
              </a:rPr>
              <a:t>units</a:t>
            </a:r>
            <a:r>
              <a:rPr lang="en-US" sz="1400" dirty="0">
                <a:solidFill>
                  <a:srgbClr val="5A656C"/>
                </a:solidFill>
              </a:rPr>
              <a:t> </a:t>
            </a:r>
            <a:r>
              <a:rPr lang="en-US" sz="1400" dirty="0" smtClean="0">
                <a:solidFill>
                  <a:srgbClr val="5A656C"/>
                </a:solidFill>
              </a:rPr>
              <a:t>as appropriate</a:t>
            </a:r>
            <a:endParaRPr lang="en-US" sz="1400" dirty="0">
              <a:solidFill>
                <a:srgbClr val="5A656C"/>
              </a:solidFill>
            </a:endParaRP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A656C"/>
                </a:solidFill>
              </a:rPr>
              <a:t>Administers and executes </a:t>
            </a:r>
            <a:r>
              <a:rPr lang="en-US" sz="1400" dirty="0" smtClean="0">
                <a:solidFill>
                  <a:srgbClr val="5A656C"/>
                </a:solidFill>
              </a:rPr>
              <a:t>HR and employment policies</a:t>
            </a:r>
            <a:r>
              <a:rPr lang="en-US" sz="1400" dirty="0">
                <a:solidFill>
                  <a:srgbClr val="5A656C"/>
                </a:solidFill>
              </a:rPr>
              <a:t>, </a:t>
            </a:r>
            <a:r>
              <a:rPr lang="en-US" sz="1400" dirty="0" smtClean="0">
                <a:solidFill>
                  <a:srgbClr val="5A656C"/>
                </a:solidFill>
              </a:rPr>
              <a:t>practices, </a:t>
            </a:r>
            <a:r>
              <a:rPr lang="en-US" sz="1400" dirty="0">
                <a:solidFill>
                  <a:srgbClr val="5A656C"/>
                </a:solidFill>
              </a:rPr>
              <a:t>and standards established by Central </a:t>
            </a:r>
            <a:r>
              <a:rPr lang="en-US" sz="1400" dirty="0" smtClean="0">
                <a:solidFill>
                  <a:srgbClr val="5A656C"/>
                </a:solidFill>
              </a:rPr>
              <a:t>HR  </a:t>
            </a:r>
            <a:endParaRPr lang="en-US" sz="1400" dirty="0">
              <a:solidFill>
                <a:srgbClr val="5A656C"/>
              </a:solidFill>
            </a:endParaRP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A656C"/>
                </a:solidFill>
              </a:rPr>
              <a:t>Provides a wide range of consultative </a:t>
            </a:r>
            <a:r>
              <a:rPr lang="en-US" sz="1400" dirty="0" smtClean="0">
                <a:solidFill>
                  <a:srgbClr val="5A656C"/>
                </a:solidFill>
              </a:rPr>
              <a:t>HR and employment services </a:t>
            </a:r>
            <a:r>
              <a:rPr lang="en-US" sz="1400" dirty="0">
                <a:solidFill>
                  <a:srgbClr val="5A656C"/>
                </a:solidFill>
              </a:rPr>
              <a:t>across the Division or unit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13786" y="1043103"/>
            <a:ext cx="149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A51D36"/>
                </a:solidFill>
              </a:rPr>
              <a:t>CENTRAL HR</a:t>
            </a:r>
            <a:endParaRPr lang="en-US" sz="1600" b="1" dirty="0">
              <a:solidFill>
                <a:srgbClr val="A51D3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6364" y="1446469"/>
            <a:ext cx="4367436" cy="2360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3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A51D36"/>
                </a:solidFill>
              </a:rPr>
              <a:t>Establishes University-wide employment policies and standards, and guides HR strategies on behalf of the </a:t>
            </a:r>
            <a:r>
              <a:rPr lang="en-US" sz="1400" dirty="0" smtClean="0">
                <a:solidFill>
                  <a:srgbClr val="A51D36"/>
                </a:solidFill>
              </a:rPr>
              <a:t>campus  </a:t>
            </a:r>
            <a:endParaRPr lang="en-US" sz="1400" dirty="0">
              <a:solidFill>
                <a:srgbClr val="A51D36"/>
              </a:solidFill>
            </a:endParaRPr>
          </a:p>
          <a:p>
            <a:pPr marL="171450" indent="-171450">
              <a:lnSpc>
                <a:spcPct val="113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A51D36"/>
                </a:solidFill>
              </a:rPr>
              <a:t>Supports a network of HR Business Partners and the University community through a set of Centers of Excellence delivering core HR services in areas such as Compensation, Benefits, Professional Development, and Employee </a:t>
            </a:r>
            <a:r>
              <a:rPr lang="en-US" sz="1400" dirty="0" smtClean="0">
                <a:solidFill>
                  <a:srgbClr val="A51D36"/>
                </a:solidFill>
              </a:rPr>
              <a:t>Relations</a:t>
            </a:r>
            <a:endParaRPr lang="en-US" sz="1400" dirty="0">
              <a:solidFill>
                <a:srgbClr val="A51D36"/>
              </a:solidFill>
            </a:endParaRPr>
          </a:p>
          <a:p>
            <a:pPr marL="52388" indent="-52388">
              <a:lnSpc>
                <a:spcPct val="113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A51D3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" y="238526"/>
            <a:ext cx="795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51D36"/>
                </a:solidFill>
              </a:rPr>
              <a:t>A Reimagined Model for Delivering HR Services </a:t>
            </a:r>
            <a:endParaRPr lang="en-US" sz="2400" b="1" dirty="0">
              <a:solidFill>
                <a:srgbClr val="A51D36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451679" y="3781716"/>
            <a:ext cx="624637" cy="683158"/>
            <a:chOff x="6191250" y="2184400"/>
            <a:chExt cx="830263" cy="908050"/>
          </a:xfrm>
        </p:grpSpPr>
        <p:sp>
          <p:nvSpPr>
            <p:cNvPr id="44" name="Freeform 5"/>
            <p:cNvSpPr>
              <a:spLocks/>
            </p:cNvSpPr>
            <p:nvPr/>
          </p:nvSpPr>
          <p:spPr bwMode="auto">
            <a:xfrm>
              <a:off x="6307138" y="2416175"/>
              <a:ext cx="222250" cy="261938"/>
            </a:xfrm>
            <a:custGeom>
              <a:avLst/>
              <a:gdLst>
                <a:gd name="T0" fmla="*/ 69 w 69"/>
                <a:gd name="T1" fmla="*/ 37 h 82"/>
                <a:gd name="T2" fmla="*/ 34 w 69"/>
                <a:gd name="T3" fmla="*/ 82 h 82"/>
                <a:gd name="T4" fmla="*/ 0 w 69"/>
                <a:gd name="T5" fmla="*/ 37 h 82"/>
                <a:gd name="T6" fmla="*/ 34 w 69"/>
                <a:gd name="T7" fmla="*/ 0 h 82"/>
                <a:gd name="T8" fmla="*/ 69 w 69"/>
                <a:gd name="T9" fmla="*/ 3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82">
                  <a:moveTo>
                    <a:pt x="69" y="37"/>
                  </a:moveTo>
                  <a:cubicBezTo>
                    <a:pt x="69" y="64"/>
                    <a:pt x="53" y="82"/>
                    <a:pt x="34" y="82"/>
                  </a:cubicBezTo>
                  <a:cubicBezTo>
                    <a:pt x="16" y="82"/>
                    <a:pt x="0" y="64"/>
                    <a:pt x="0" y="37"/>
                  </a:cubicBezTo>
                  <a:cubicBezTo>
                    <a:pt x="0" y="16"/>
                    <a:pt x="16" y="0"/>
                    <a:pt x="34" y="0"/>
                  </a:cubicBezTo>
                  <a:cubicBezTo>
                    <a:pt x="53" y="0"/>
                    <a:pt x="69" y="16"/>
                    <a:pt x="69" y="37"/>
                  </a:cubicBezTo>
                  <a:close/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6354763" y="2832100"/>
              <a:ext cx="647700" cy="260350"/>
            </a:xfrm>
            <a:custGeom>
              <a:avLst/>
              <a:gdLst>
                <a:gd name="T0" fmla="*/ 0 w 408"/>
                <a:gd name="T1" fmla="*/ 164 h 164"/>
                <a:gd name="T2" fmla="*/ 361 w 408"/>
                <a:gd name="T3" fmla="*/ 164 h 164"/>
                <a:gd name="T4" fmla="*/ 408 w 408"/>
                <a:gd name="T5" fmla="*/ 0 h 164"/>
                <a:gd name="T6" fmla="*/ 156 w 408"/>
                <a:gd name="T7" fmla="*/ 0 h 164"/>
                <a:gd name="T8" fmla="*/ 108 w 408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164">
                  <a:moveTo>
                    <a:pt x="0" y="164"/>
                  </a:moveTo>
                  <a:lnTo>
                    <a:pt x="361" y="164"/>
                  </a:lnTo>
                  <a:lnTo>
                    <a:pt x="408" y="0"/>
                  </a:lnTo>
                  <a:lnTo>
                    <a:pt x="156" y="0"/>
                  </a:lnTo>
                  <a:lnTo>
                    <a:pt x="108" y="164"/>
                  </a:ln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6780213" y="2184400"/>
              <a:ext cx="222250" cy="231775"/>
            </a:xfrm>
            <a:custGeom>
              <a:avLst/>
              <a:gdLst>
                <a:gd name="T0" fmla="*/ 51 w 69"/>
                <a:gd name="T1" fmla="*/ 0 h 72"/>
                <a:gd name="T2" fmla="*/ 12 w 69"/>
                <a:gd name="T3" fmla="*/ 0 h 72"/>
                <a:gd name="T4" fmla="*/ 0 w 69"/>
                <a:gd name="T5" fmla="*/ 12 h 72"/>
                <a:gd name="T6" fmla="*/ 0 w 69"/>
                <a:gd name="T7" fmla="*/ 60 h 72"/>
                <a:gd name="T8" fmla="*/ 12 w 69"/>
                <a:gd name="T9" fmla="*/ 72 h 72"/>
                <a:gd name="T10" fmla="*/ 58 w 69"/>
                <a:gd name="T11" fmla="*/ 72 h 72"/>
                <a:gd name="T12" fmla="*/ 69 w 69"/>
                <a:gd name="T13" fmla="*/ 60 h 72"/>
                <a:gd name="T14" fmla="*/ 69 w 69"/>
                <a:gd name="T15" fmla="*/ 3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72">
                  <a:moveTo>
                    <a:pt x="51" y="0"/>
                  </a:moveTo>
                  <a:cubicBezTo>
                    <a:pt x="45" y="0"/>
                    <a:pt x="34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12"/>
                    <a:pt x="0" y="12"/>
                    <a:pt x="0" y="60"/>
                  </a:cubicBezTo>
                  <a:cubicBezTo>
                    <a:pt x="0" y="66"/>
                    <a:pt x="6" y="72"/>
                    <a:pt x="12" y="72"/>
                  </a:cubicBezTo>
                  <a:cubicBezTo>
                    <a:pt x="12" y="72"/>
                    <a:pt x="12" y="72"/>
                    <a:pt x="58" y="72"/>
                  </a:cubicBezTo>
                  <a:cubicBezTo>
                    <a:pt x="63" y="72"/>
                    <a:pt x="69" y="66"/>
                    <a:pt x="69" y="60"/>
                  </a:cubicBezTo>
                  <a:cubicBezTo>
                    <a:pt x="69" y="60"/>
                    <a:pt x="69" y="60"/>
                    <a:pt x="69" y="33"/>
                  </a:cubicBez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6858000" y="2184400"/>
              <a:ext cx="163513" cy="134938"/>
            </a:xfrm>
            <a:custGeom>
              <a:avLst/>
              <a:gdLst>
                <a:gd name="T0" fmla="*/ 0 w 103"/>
                <a:gd name="T1" fmla="*/ 61 h 85"/>
                <a:gd name="T2" fmla="*/ 24 w 103"/>
                <a:gd name="T3" fmla="*/ 85 h 85"/>
                <a:gd name="T4" fmla="*/ 103 w 103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5">
                  <a:moveTo>
                    <a:pt x="0" y="61"/>
                  </a:moveTo>
                  <a:lnTo>
                    <a:pt x="24" y="85"/>
                  </a:lnTo>
                  <a:lnTo>
                    <a:pt x="103" y="0"/>
                  </a:ln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6780213" y="2495550"/>
              <a:ext cx="222250" cy="231775"/>
            </a:xfrm>
            <a:custGeom>
              <a:avLst/>
              <a:gdLst>
                <a:gd name="T0" fmla="*/ 51 w 69"/>
                <a:gd name="T1" fmla="*/ 0 h 72"/>
                <a:gd name="T2" fmla="*/ 12 w 69"/>
                <a:gd name="T3" fmla="*/ 0 h 72"/>
                <a:gd name="T4" fmla="*/ 0 w 69"/>
                <a:gd name="T5" fmla="*/ 12 h 72"/>
                <a:gd name="T6" fmla="*/ 0 w 69"/>
                <a:gd name="T7" fmla="*/ 60 h 72"/>
                <a:gd name="T8" fmla="*/ 12 w 69"/>
                <a:gd name="T9" fmla="*/ 72 h 72"/>
                <a:gd name="T10" fmla="*/ 58 w 69"/>
                <a:gd name="T11" fmla="*/ 72 h 72"/>
                <a:gd name="T12" fmla="*/ 69 w 69"/>
                <a:gd name="T13" fmla="*/ 60 h 72"/>
                <a:gd name="T14" fmla="*/ 69 w 69"/>
                <a:gd name="T15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72">
                  <a:moveTo>
                    <a:pt x="51" y="0"/>
                  </a:moveTo>
                  <a:cubicBezTo>
                    <a:pt x="45" y="0"/>
                    <a:pt x="34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12"/>
                    <a:pt x="0" y="12"/>
                    <a:pt x="0" y="60"/>
                  </a:cubicBezTo>
                  <a:cubicBezTo>
                    <a:pt x="0" y="66"/>
                    <a:pt x="6" y="72"/>
                    <a:pt x="12" y="72"/>
                  </a:cubicBezTo>
                  <a:cubicBezTo>
                    <a:pt x="12" y="72"/>
                    <a:pt x="12" y="72"/>
                    <a:pt x="58" y="72"/>
                  </a:cubicBezTo>
                  <a:cubicBezTo>
                    <a:pt x="63" y="72"/>
                    <a:pt x="69" y="66"/>
                    <a:pt x="69" y="60"/>
                  </a:cubicBezTo>
                  <a:cubicBezTo>
                    <a:pt x="69" y="60"/>
                    <a:pt x="69" y="60"/>
                    <a:pt x="69" y="32"/>
                  </a:cubicBez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6858000" y="2495550"/>
              <a:ext cx="163513" cy="134938"/>
            </a:xfrm>
            <a:custGeom>
              <a:avLst/>
              <a:gdLst>
                <a:gd name="T0" fmla="*/ 0 w 103"/>
                <a:gd name="T1" fmla="*/ 61 h 85"/>
                <a:gd name="T2" fmla="*/ 24 w 103"/>
                <a:gd name="T3" fmla="*/ 85 h 85"/>
                <a:gd name="T4" fmla="*/ 103 w 103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5">
                  <a:moveTo>
                    <a:pt x="0" y="61"/>
                  </a:moveTo>
                  <a:lnTo>
                    <a:pt x="24" y="85"/>
                  </a:lnTo>
                  <a:lnTo>
                    <a:pt x="103" y="0"/>
                  </a:ln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/>
            <p:cNvSpPr>
              <a:spLocks/>
            </p:cNvSpPr>
            <p:nvPr/>
          </p:nvSpPr>
          <p:spPr bwMode="auto">
            <a:xfrm>
              <a:off x="6191250" y="2717800"/>
              <a:ext cx="454025" cy="374650"/>
            </a:xfrm>
            <a:custGeom>
              <a:avLst/>
              <a:gdLst>
                <a:gd name="T0" fmla="*/ 29 w 141"/>
                <a:gd name="T1" fmla="*/ 52 h 117"/>
                <a:gd name="T2" fmla="*/ 29 w 141"/>
                <a:gd name="T3" fmla="*/ 87 h 117"/>
                <a:gd name="T4" fmla="*/ 67 w 141"/>
                <a:gd name="T5" fmla="*/ 87 h 117"/>
                <a:gd name="T6" fmla="*/ 82 w 141"/>
                <a:gd name="T7" fmla="*/ 102 h 117"/>
                <a:gd name="T8" fmla="*/ 67 w 141"/>
                <a:gd name="T9" fmla="*/ 117 h 117"/>
                <a:gd name="T10" fmla="*/ 23 w 141"/>
                <a:gd name="T11" fmla="*/ 117 h 117"/>
                <a:gd name="T12" fmla="*/ 0 w 141"/>
                <a:gd name="T13" fmla="*/ 93 h 117"/>
                <a:gd name="T14" fmla="*/ 0 w 141"/>
                <a:gd name="T15" fmla="*/ 27 h 117"/>
                <a:gd name="T16" fmla="*/ 10 w 141"/>
                <a:gd name="T17" fmla="*/ 11 h 117"/>
                <a:gd name="T18" fmla="*/ 70 w 141"/>
                <a:gd name="T19" fmla="*/ 0 h 117"/>
                <a:gd name="T20" fmla="*/ 131 w 141"/>
                <a:gd name="T21" fmla="*/ 11 h 117"/>
                <a:gd name="T22" fmla="*/ 141 w 141"/>
                <a:gd name="T23" fmla="*/ 27 h 117"/>
                <a:gd name="T24" fmla="*/ 141 w 141"/>
                <a:gd name="T25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17">
                  <a:moveTo>
                    <a:pt x="29" y="52"/>
                  </a:moveTo>
                  <a:cubicBezTo>
                    <a:pt x="29" y="87"/>
                    <a:pt x="29" y="87"/>
                    <a:pt x="29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76" y="87"/>
                    <a:pt x="82" y="93"/>
                    <a:pt x="82" y="102"/>
                  </a:cubicBezTo>
                  <a:cubicBezTo>
                    <a:pt x="82" y="111"/>
                    <a:pt x="76" y="117"/>
                    <a:pt x="67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10" y="117"/>
                    <a:pt x="0" y="106"/>
                    <a:pt x="0" y="9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1"/>
                    <a:pt x="4" y="14"/>
                    <a:pt x="10" y="11"/>
                  </a:cubicBezTo>
                  <a:cubicBezTo>
                    <a:pt x="22" y="7"/>
                    <a:pt x="42" y="0"/>
                    <a:pt x="70" y="0"/>
                  </a:cubicBezTo>
                  <a:cubicBezTo>
                    <a:pt x="98" y="0"/>
                    <a:pt x="119" y="7"/>
                    <a:pt x="131" y="11"/>
                  </a:cubicBezTo>
                  <a:cubicBezTo>
                    <a:pt x="137" y="14"/>
                    <a:pt x="141" y="21"/>
                    <a:pt x="141" y="27"/>
                  </a:cubicBezTo>
                  <a:cubicBezTo>
                    <a:pt x="141" y="35"/>
                    <a:pt x="141" y="35"/>
                    <a:pt x="141" y="35"/>
                  </a:cubicBez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38866" y="2009710"/>
            <a:ext cx="663210" cy="673770"/>
            <a:chOff x="4953000" y="685800"/>
            <a:chExt cx="2339407" cy="1838325"/>
          </a:xfrm>
        </p:grpSpPr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5236916" y="2171942"/>
              <a:ext cx="319088" cy="158750"/>
            </a:xfrm>
            <a:custGeom>
              <a:avLst/>
              <a:gdLst>
                <a:gd name="T0" fmla="*/ 0 w 68"/>
                <a:gd name="T1" fmla="*/ 30 h 34"/>
                <a:gd name="T2" fmla="*/ 17 w 68"/>
                <a:gd name="T3" fmla="*/ 20 h 34"/>
                <a:gd name="T4" fmla="*/ 23 w 68"/>
                <a:gd name="T5" fmla="*/ 2 h 34"/>
                <a:gd name="T6" fmla="*/ 20 w 68"/>
                <a:gd name="T7" fmla="*/ 30 h 34"/>
                <a:gd name="T8" fmla="*/ 52 w 68"/>
                <a:gd name="T9" fmla="*/ 7 h 34"/>
                <a:gd name="T10" fmla="*/ 44 w 68"/>
                <a:gd name="T11" fmla="*/ 30 h 34"/>
                <a:gd name="T12" fmla="*/ 68 w 68"/>
                <a:gd name="T13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34">
                  <a:moveTo>
                    <a:pt x="0" y="30"/>
                  </a:moveTo>
                  <a:cubicBezTo>
                    <a:pt x="0" y="30"/>
                    <a:pt x="11" y="24"/>
                    <a:pt x="17" y="20"/>
                  </a:cubicBezTo>
                  <a:cubicBezTo>
                    <a:pt x="24" y="14"/>
                    <a:pt x="28" y="4"/>
                    <a:pt x="23" y="2"/>
                  </a:cubicBezTo>
                  <a:cubicBezTo>
                    <a:pt x="15" y="0"/>
                    <a:pt x="13" y="26"/>
                    <a:pt x="20" y="30"/>
                  </a:cubicBezTo>
                  <a:cubicBezTo>
                    <a:pt x="29" y="34"/>
                    <a:pt x="52" y="7"/>
                    <a:pt x="52" y="7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54" y="22"/>
                    <a:pt x="68" y="22"/>
                  </a:cubicBezTo>
                </a:path>
              </a:pathLst>
            </a:custGeom>
            <a:noFill/>
            <a:ln w="12700" cap="rnd">
              <a:solidFill>
                <a:srgbClr val="A51D3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953000" y="685800"/>
              <a:ext cx="2339407" cy="1838325"/>
              <a:chOff x="2903538" y="3160713"/>
              <a:chExt cx="801687" cy="754062"/>
            </a:xfrm>
          </p:grpSpPr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2903538" y="3160713"/>
                <a:ext cx="573087" cy="754062"/>
              </a:xfrm>
              <a:custGeom>
                <a:avLst/>
                <a:gdLst>
                  <a:gd name="T0" fmla="*/ 361 w 361"/>
                  <a:gd name="T1" fmla="*/ 102 h 475"/>
                  <a:gd name="T2" fmla="*/ 361 w 361"/>
                  <a:gd name="T3" fmla="*/ 0 h 475"/>
                  <a:gd name="T4" fmla="*/ 0 w 361"/>
                  <a:gd name="T5" fmla="*/ 0 h 475"/>
                  <a:gd name="T6" fmla="*/ 0 w 361"/>
                  <a:gd name="T7" fmla="*/ 475 h 475"/>
                  <a:gd name="T8" fmla="*/ 361 w 361"/>
                  <a:gd name="T9" fmla="*/ 475 h 475"/>
                  <a:gd name="T10" fmla="*/ 361 w 361"/>
                  <a:gd name="T11" fmla="*/ 30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1" h="475">
                    <a:moveTo>
                      <a:pt x="361" y="102"/>
                    </a:moveTo>
                    <a:lnTo>
                      <a:pt x="361" y="0"/>
                    </a:lnTo>
                    <a:lnTo>
                      <a:pt x="0" y="0"/>
                    </a:lnTo>
                    <a:lnTo>
                      <a:pt x="0" y="475"/>
                    </a:lnTo>
                    <a:lnTo>
                      <a:pt x="361" y="475"/>
                    </a:lnTo>
                    <a:lnTo>
                      <a:pt x="361" y="305"/>
                    </a:lnTo>
                  </a:path>
                </a:pathLst>
              </a:cu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3168650" y="3263900"/>
                <a:ext cx="523875" cy="528637"/>
              </a:xfrm>
              <a:custGeom>
                <a:avLst/>
                <a:gdLst>
                  <a:gd name="T0" fmla="*/ 112 w 117"/>
                  <a:gd name="T1" fmla="*/ 5 h 118"/>
                  <a:gd name="T2" fmla="*/ 87 w 117"/>
                  <a:gd name="T3" fmla="*/ 14 h 118"/>
                  <a:gd name="T4" fmla="*/ 36 w 117"/>
                  <a:gd name="T5" fmla="*/ 65 h 118"/>
                  <a:gd name="T6" fmla="*/ 5 w 117"/>
                  <a:gd name="T7" fmla="*/ 113 h 118"/>
                  <a:gd name="T8" fmla="*/ 53 w 117"/>
                  <a:gd name="T9" fmla="*/ 82 h 118"/>
                  <a:gd name="T10" fmla="*/ 104 w 117"/>
                  <a:gd name="T11" fmla="*/ 31 h 118"/>
                  <a:gd name="T12" fmla="*/ 112 w 117"/>
                  <a:gd name="T13" fmla="*/ 5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18">
                    <a:moveTo>
                      <a:pt x="112" y="5"/>
                    </a:moveTo>
                    <a:cubicBezTo>
                      <a:pt x="108" y="0"/>
                      <a:pt x="96" y="5"/>
                      <a:pt x="87" y="14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20" y="81"/>
                      <a:pt x="0" y="108"/>
                      <a:pt x="5" y="113"/>
                    </a:cubicBezTo>
                    <a:cubicBezTo>
                      <a:pt x="10" y="118"/>
                      <a:pt x="37" y="98"/>
                      <a:pt x="53" y="82"/>
                    </a:cubicBezTo>
                    <a:cubicBezTo>
                      <a:pt x="104" y="31"/>
                      <a:pt x="104" y="31"/>
                      <a:pt x="104" y="31"/>
                    </a:cubicBezTo>
                    <a:cubicBezTo>
                      <a:pt x="113" y="21"/>
                      <a:pt x="117" y="10"/>
                      <a:pt x="112" y="5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 flipV="1">
                <a:off x="3149600" y="3770313"/>
                <a:ext cx="41275" cy="41275"/>
              </a:xfrm>
              <a:prstGeom prst="line">
                <a:avLst/>
              </a:prstGeom>
              <a:noFill/>
              <a:ln w="12700" cap="rnd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3530600" y="3327400"/>
                <a:ext cx="139700" cy="277812"/>
              </a:xfrm>
              <a:custGeom>
                <a:avLst/>
                <a:gdLst>
                  <a:gd name="T0" fmla="*/ 6 w 31"/>
                  <a:gd name="T1" fmla="*/ 0 h 62"/>
                  <a:gd name="T2" fmla="*/ 28 w 31"/>
                  <a:gd name="T3" fmla="*/ 23 h 62"/>
                  <a:gd name="T4" fmla="*/ 28 w 31"/>
                  <a:gd name="T5" fmla="*/ 34 h 62"/>
                  <a:gd name="T6" fmla="*/ 0 w 31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62">
                    <a:moveTo>
                      <a:pt x="6" y="0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31" y="26"/>
                      <a:pt x="31" y="31"/>
                      <a:pt x="28" y="34"/>
                    </a:cubicBezTo>
                    <a:cubicBezTo>
                      <a:pt x="0" y="62"/>
                      <a:pt x="0" y="62"/>
                      <a:pt x="0" y="62"/>
                    </a:cubicBezTo>
                  </a:path>
                </a:pathLst>
              </a:cu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316288" y="3568700"/>
                <a:ext cx="76200" cy="7620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flipV="1">
                <a:off x="3670300" y="3251200"/>
                <a:ext cx="34925" cy="34925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>
                <a:off x="3100388" y="3286125"/>
                <a:ext cx="179387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3011488" y="3376613"/>
                <a:ext cx="358775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3011488" y="3448050"/>
                <a:ext cx="339725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/>
            </p:nvSpPr>
            <p:spPr bwMode="auto">
              <a:xfrm>
                <a:off x="3011488" y="3519488"/>
                <a:ext cx="268287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auto">
              <a:xfrm>
                <a:off x="3011488" y="3590925"/>
                <a:ext cx="196850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4175171" y="1786505"/>
            <a:ext cx="345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28A8F"/>
                </a:solidFill>
              </a:rPr>
              <a:t>COLLEGES, SCHOOLS, DIVISIONS, UNITS</a:t>
            </a:r>
            <a:endParaRPr lang="en-US" sz="1600" b="1" dirty="0">
              <a:solidFill>
                <a:srgbClr val="828A8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46935" y="2327351"/>
            <a:ext cx="4259835" cy="2776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lnSpc>
                <a:spcPct val="113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828A8F"/>
                </a:solidFill>
              </a:rPr>
              <a:t>Responsible for making all critical </a:t>
            </a:r>
            <a:r>
              <a:rPr lang="en-US" sz="1400" dirty="0" smtClean="0">
                <a:solidFill>
                  <a:srgbClr val="828A8F"/>
                </a:solidFill>
              </a:rPr>
              <a:t>employment-related decisions, </a:t>
            </a:r>
            <a:r>
              <a:rPr lang="en-US" sz="1400" dirty="0">
                <a:solidFill>
                  <a:srgbClr val="828A8F"/>
                </a:solidFill>
              </a:rPr>
              <a:t>including decisions related to hiring, performance evaluation, promotion, development, and compensation for </a:t>
            </a:r>
            <a:r>
              <a:rPr lang="en-US" sz="1400" dirty="0" smtClean="0">
                <a:solidFill>
                  <a:srgbClr val="828A8F"/>
                </a:solidFill>
              </a:rPr>
              <a:t>unit-based </a:t>
            </a:r>
            <a:r>
              <a:rPr lang="en-US" sz="1400" dirty="0">
                <a:solidFill>
                  <a:srgbClr val="828A8F"/>
                </a:solidFill>
              </a:rPr>
              <a:t>faculty and staff</a:t>
            </a:r>
          </a:p>
          <a:p>
            <a:pPr marL="169863" indent="-169863">
              <a:lnSpc>
                <a:spcPct val="113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828A8F"/>
                </a:solidFill>
              </a:rPr>
              <a:t>Responsible for establishing and administering staffing levels, assigning roles and responsibilities providing supervision, and all other elements involving the day-to-day employment matters involving faculty and staff in the unit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2400" y="228477"/>
            <a:ext cx="795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51D36"/>
                </a:solidFill>
              </a:rPr>
              <a:t>A Reimagined Model for Delivering HR Services </a:t>
            </a:r>
            <a:endParaRPr lang="en-US" sz="2400" b="1" dirty="0">
              <a:solidFill>
                <a:srgbClr val="A51D3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192" y="2234243"/>
            <a:ext cx="1900970" cy="1643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/>
          <p:cNvGrpSpPr/>
          <p:nvPr/>
        </p:nvGrpSpPr>
        <p:grpSpPr>
          <a:xfrm>
            <a:off x="2299666" y="2747076"/>
            <a:ext cx="607292" cy="618164"/>
            <a:chOff x="5467350" y="3121025"/>
            <a:chExt cx="620713" cy="631825"/>
          </a:xfrm>
        </p:grpSpPr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5467350" y="3405188"/>
              <a:ext cx="103188" cy="103188"/>
            </a:xfrm>
            <a:prstGeom prst="ellipse">
              <a:avLst/>
            </a:prstGeom>
            <a:noFill/>
            <a:ln w="12700" cap="flat">
              <a:solidFill>
                <a:srgbClr val="828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5610225" y="3687763"/>
              <a:ext cx="334963" cy="0"/>
            </a:xfrm>
            <a:prstGeom prst="line">
              <a:avLst/>
            </a:prstGeom>
            <a:noFill/>
            <a:ln w="12700" cap="flat">
              <a:solidFill>
                <a:srgbClr val="828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5467350" y="3546475"/>
              <a:ext cx="274638" cy="141288"/>
            </a:xfrm>
            <a:custGeom>
              <a:avLst/>
              <a:gdLst>
                <a:gd name="T0" fmla="*/ 21 w 85"/>
                <a:gd name="T1" fmla="*/ 22 h 44"/>
                <a:gd name="T2" fmla="*/ 34 w 85"/>
                <a:gd name="T3" fmla="*/ 41 h 44"/>
                <a:gd name="T4" fmla="*/ 40 w 85"/>
                <a:gd name="T5" fmla="*/ 44 h 44"/>
                <a:gd name="T6" fmla="*/ 76 w 85"/>
                <a:gd name="T7" fmla="*/ 44 h 44"/>
                <a:gd name="T8" fmla="*/ 84 w 85"/>
                <a:gd name="T9" fmla="*/ 37 h 44"/>
                <a:gd name="T10" fmla="*/ 76 w 85"/>
                <a:gd name="T11" fmla="*/ 28 h 44"/>
                <a:gd name="T12" fmla="*/ 44 w 85"/>
                <a:gd name="T13" fmla="*/ 28 h 44"/>
                <a:gd name="T14" fmla="*/ 29 w 85"/>
                <a:gd name="T15" fmla="*/ 6 h 44"/>
                <a:gd name="T16" fmla="*/ 16 w 85"/>
                <a:gd name="T17" fmla="*/ 0 h 44"/>
                <a:gd name="T18" fmla="*/ 12 w 85"/>
                <a:gd name="T19" fmla="*/ 0 h 44"/>
                <a:gd name="T20" fmla="*/ 0 w 85"/>
                <a:gd name="T2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44">
                  <a:moveTo>
                    <a:pt x="21" y="22"/>
                  </a:moveTo>
                  <a:cubicBezTo>
                    <a:pt x="34" y="41"/>
                    <a:pt x="34" y="41"/>
                    <a:pt x="34" y="41"/>
                  </a:cubicBezTo>
                  <a:cubicBezTo>
                    <a:pt x="35" y="43"/>
                    <a:pt x="38" y="44"/>
                    <a:pt x="40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0" y="44"/>
                    <a:pt x="83" y="41"/>
                    <a:pt x="84" y="37"/>
                  </a:cubicBezTo>
                  <a:cubicBezTo>
                    <a:pt x="85" y="32"/>
                    <a:pt x="81" y="28"/>
                    <a:pt x="76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6" y="2"/>
                    <a:pt x="21" y="0"/>
                    <a:pt x="1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</a:path>
              </a:pathLst>
            </a:custGeom>
            <a:noFill/>
            <a:ln w="12700" cap="rnd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5984875" y="3405188"/>
              <a:ext cx="103188" cy="103188"/>
            </a:xfrm>
            <a:prstGeom prst="ellipse">
              <a:avLst/>
            </a:prstGeom>
            <a:noFill/>
            <a:ln w="12700" cap="flat">
              <a:solidFill>
                <a:srgbClr val="828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5570538" y="3668713"/>
              <a:ext cx="414338" cy="71438"/>
            </a:xfrm>
            <a:custGeom>
              <a:avLst/>
              <a:gdLst>
                <a:gd name="T0" fmla="*/ 261 w 261"/>
                <a:gd name="T1" fmla="*/ 0 h 45"/>
                <a:gd name="T2" fmla="*/ 261 w 261"/>
                <a:gd name="T3" fmla="*/ 45 h 45"/>
                <a:gd name="T4" fmla="*/ 0 w 261"/>
                <a:gd name="T5" fmla="*/ 45 h 45"/>
                <a:gd name="T6" fmla="*/ 0 w 261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45">
                  <a:moveTo>
                    <a:pt x="261" y="0"/>
                  </a:moveTo>
                  <a:lnTo>
                    <a:pt x="261" y="45"/>
                  </a:lnTo>
                  <a:lnTo>
                    <a:pt x="0" y="45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5813425" y="3546475"/>
              <a:ext cx="274638" cy="141288"/>
            </a:xfrm>
            <a:custGeom>
              <a:avLst/>
              <a:gdLst>
                <a:gd name="T0" fmla="*/ 64 w 85"/>
                <a:gd name="T1" fmla="*/ 22 h 44"/>
                <a:gd name="T2" fmla="*/ 51 w 85"/>
                <a:gd name="T3" fmla="*/ 41 h 44"/>
                <a:gd name="T4" fmla="*/ 45 w 85"/>
                <a:gd name="T5" fmla="*/ 44 h 44"/>
                <a:gd name="T6" fmla="*/ 9 w 85"/>
                <a:gd name="T7" fmla="*/ 44 h 44"/>
                <a:gd name="T8" fmla="*/ 1 w 85"/>
                <a:gd name="T9" fmla="*/ 37 h 44"/>
                <a:gd name="T10" fmla="*/ 9 w 85"/>
                <a:gd name="T11" fmla="*/ 28 h 44"/>
                <a:gd name="T12" fmla="*/ 41 w 85"/>
                <a:gd name="T13" fmla="*/ 28 h 44"/>
                <a:gd name="T14" fmla="*/ 56 w 85"/>
                <a:gd name="T15" fmla="*/ 6 h 44"/>
                <a:gd name="T16" fmla="*/ 69 w 85"/>
                <a:gd name="T17" fmla="*/ 0 h 44"/>
                <a:gd name="T18" fmla="*/ 73 w 85"/>
                <a:gd name="T19" fmla="*/ 0 h 44"/>
                <a:gd name="T20" fmla="*/ 85 w 85"/>
                <a:gd name="T2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44">
                  <a:moveTo>
                    <a:pt x="64" y="22"/>
                  </a:moveTo>
                  <a:cubicBezTo>
                    <a:pt x="51" y="41"/>
                    <a:pt x="51" y="41"/>
                    <a:pt x="51" y="41"/>
                  </a:cubicBezTo>
                  <a:cubicBezTo>
                    <a:pt x="50" y="43"/>
                    <a:pt x="47" y="44"/>
                    <a:pt x="45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5" y="44"/>
                    <a:pt x="2" y="41"/>
                    <a:pt x="1" y="37"/>
                  </a:cubicBezTo>
                  <a:cubicBezTo>
                    <a:pt x="0" y="32"/>
                    <a:pt x="4" y="28"/>
                    <a:pt x="9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9" y="2"/>
                    <a:pt x="64" y="0"/>
                    <a:pt x="69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5"/>
                    <a:pt x="85" y="12"/>
                  </a:cubicBezTo>
                </a:path>
              </a:pathLst>
            </a:custGeom>
            <a:noFill/>
            <a:ln w="12700" cap="rnd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5467350" y="3584575"/>
              <a:ext cx="0" cy="168275"/>
            </a:xfrm>
            <a:prstGeom prst="line">
              <a:avLst/>
            </a:pr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6088063" y="3584575"/>
              <a:ext cx="0" cy="168275"/>
            </a:xfrm>
            <a:prstGeom prst="line">
              <a:avLst/>
            </a:pr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5494338" y="3121025"/>
              <a:ext cx="568325" cy="271463"/>
            </a:xfrm>
            <a:custGeom>
              <a:avLst/>
              <a:gdLst>
                <a:gd name="T0" fmla="*/ 8 w 176"/>
                <a:gd name="T1" fmla="*/ 0 h 84"/>
                <a:gd name="T2" fmla="*/ 168 w 176"/>
                <a:gd name="T3" fmla="*/ 0 h 84"/>
                <a:gd name="T4" fmla="*/ 176 w 176"/>
                <a:gd name="T5" fmla="*/ 8 h 84"/>
                <a:gd name="T6" fmla="*/ 176 w 176"/>
                <a:gd name="T7" fmla="*/ 56 h 84"/>
                <a:gd name="T8" fmla="*/ 168 w 176"/>
                <a:gd name="T9" fmla="*/ 64 h 84"/>
                <a:gd name="T10" fmla="*/ 52 w 176"/>
                <a:gd name="T11" fmla="*/ 64 h 84"/>
                <a:gd name="T12" fmla="*/ 32 w 176"/>
                <a:gd name="T13" fmla="*/ 84 h 84"/>
                <a:gd name="T14" fmla="*/ 32 w 176"/>
                <a:gd name="T15" fmla="*/ 64 h 84"/>
                <a:gd name="T16" fmla="*/ 8 w 176"/>
                <a:gd name="T17" fmla="*/ 64 h 84"/>
                <a:gd name="T18" fmla="*/ 0 w 176"/>
                <a:gd name="T19" fmla="*/ 56 h 84"/>
                <a:gd name="T20" fmla="*/ 0 w 176"/>
                <a:gd name="T21" fmla="*/ 8 h 84"/>
                <a:gd name="T22" fmla="*/ 8 w 176"/>
                <a:gd name="T2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84">
                  <a:moveTo>
                    <a:pt x="8" y="0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72" y="0"/>
                    <a:pt x="176" y="4"/>
                    <a:pt x="176" y="8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60"/>
                    <a:pt x="172" y="64"/>
                    <a:pt x="168" y="64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4" y="64"/>
                    <a:pt x="0" y="60"/>
                    <a:pt x="0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556" y="2533091"/>
            <a:ext cx="352492" cy="1084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5" name="Picture 1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691" y="2058689"/>
            <a:ext cx="2042812" cy="34544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253171" y="3897287"/>
            <a:ext cx="2779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5A656C"/>
                </a:solidFill>
              </a:rPr>
              <a:t>HR BUSINESS PARTNERS</a:t>
            </a:r>
            <a:endParaRPr lang="en-US" sz="1600" b="1" dirty="0">
              <a:solidFill>
                <a:srgbClr val="5A656C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4463" y="933808"/>
            <a:ext cx="149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A51D36"/>
                </a:solidFill>
              </a:rPr>
              <a:t>CENTRAL HR</a:t>
            </a:r>
            <a:endParaRPr lang="en-US" sz="1600" b="1" dirty="0">
              <a:solidFill>
                <a:srgbClr val="A51D3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" y="238526"/>
            <a:ext cx="795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51D36"/>
                </a:solidFill>
              </a:rPr>
              <a:t>A Reimagined Model for Delivering HR Services </a:t>
            </a:r>
            <a:endParaRPr lang="en-US" sz="2400" b="1" dirty="0">
              <a:solidFill>
                <a:srgbClr val="A51D36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864059" y="4322043"/>
            <a:ext cx="624637" cy="683158"/>
            <a:chOff x="6191250" y="2184400"/>
            <a:chExt cx="830263" cy="908050"/>
          </a:xfrm>
        </p:grpSpPr>
        <p:sp>
          <p:nvSpPr>
            <p:cNvPr id="44" name="Freeform 5"/>
            <p:cNvSpPr>
              <a:spLocks/>
            </p:cNvSpPr>
            <p:nvPr/>
          </p:nvSpPr>
          <p:spPr bwMode="auto">
            <a:xfrm>
              <a:off x="6307138" y="2416175"/>
              <a:ext cx="222250" cy="261938"/>
            </a:xfrm>
            <a:custGeom>
              <a:avLst/>
              <a:gdLst>
                <a:gd name="T0" fmla="*/ 69 w 69"/>
                <a:gd name="T1" fmla="*/ 37 h 82"/>
                <a:gd name="T2" fmla="*/ 34 w 69"/>
                <a:gd name="T3" fmla="*/ 82 h 82"/>
                <a:gd name="T4" fmla="*/ 0 w 69"/>
                <a:gd name="T5" fmla="*/ 37 h 82"/>
                <a:gd name="T6" fmla="*/ 34 w 69"/>
                <a:gd name="T7" fmla="*/ 0 h 82"/>
                <a:gd name="T8" fmla="*/ 69 w 69"/>
                <a:gd name="T9" fmla="*/ 3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82">
                  <a:moveTo>
                    <a:pt x="69" y="37"/>
                  </a:moveTo>
                  <a:cubicBezTo>
                    <a:pt x="69" y="64"/>
                    <a:pt x="53" y="82"/>
                    <a:pt x="34" y="82"/>
                  </a:cubicBezTo>
                  <a:cubicBezTo>
                    <a:pt x="16" y="82"/>
                    <a:pt x="0" y="64"/>
                    <a:pt x="0" y="37"/>
                  </a:cubicBezTo>
                  <a:cubicBezTo>
                    <a:pt x="0" y="16"/>
                    <a:pt x="16" y="0"/>
                    <a:pt x="34" y="0"/>
                  </a:cubicBezTo>
                  <a:cubicBezTo>
                    <a:pt x="53" y="0"/>
                    <a:pt x="69" y="16"/>
                    <a:pt x="69" y="37"/>
                  </a:cubicBezTo>
                  <a:close/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6354763" y="2832100"/>
              <a:ext cx="647700" cy="260350"/>
            </a:xfrm>
            <a:custGeom>
              <a:avLst/>
              <a:gdLst>
                <a:gd name="T0" fmla="*/ 0 w 408"/>
                <a:gd name="T1" fmla="*/ 164 h 164"/>
                <a:gd name="T2" fmla="*/ 361 w 408"/>
                <a:gd name="T3" fmla="*/ 164 h 164"/>
                <a:gd name="T4" fmla="*/ 408 w 408"/>
                <a:gd name="T5" fmla="*/ 0 h 164"/>
                <a:gd name="T6" fmla="*/ 156 w 408"/>
                <a:gd name="T7" fmla="*/ 0 h 164"/>
                <a:gd name="T8" fmla="*/ 108 w 408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164">
                  <a:moveTo>
                    <a:pt x="0" y="164"/>
                  </a:moveTo>
                  <a:lnTo>
                    <a:pt x="361" y="164"/>
                  </a:lnTo>
                  <a:lnTo>
                    <a:pt x="408" y="0"/>
                  </a:lnTo>
                  <a:lnTo>
                    <a:pt x="156" y="0"/>
                  </a:lnTo>
                  <a:lnTo>
                    <a:pt x="108" y="164"/>
                  </a:ln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6780213" y="2184400"/>
              <a:ext cx="222250" cy="231775"/>
            </a:xfrm>
            <a:custGeom>
              <a:avLst/>
              <a:gdLst>
                <a:gd name="T0" fmla="*/ 51 w 69"/>
                <a:gd name="T1" fmla="*/ 0 h 72"/>
                <a:gd name="T2" fmla="*/ 12 w 69"/>
                <a:gd name="T3" fmla="*/ 0 h 72"/>
                <a:gd name="T4" fmla="*/ 0 w 69"/>
                <a:gd name="T5" fmla="*/ 12 h 72"/>
                <a:gd name="T6" fmla="*/ 0 w 69"/>
                <a:gd name="T7" fmla="*/ 60 h 72"/>
                <a:gd name="T8" fmla="*/ 12 w 69"/>
                <a:gd name="T9" fmla="*/ 72 h 72"/>
                <a:gd name="T10" fmla="*/ 58 w 69"/>
                <a:gd name="T11" fmla="*/ 72 h 72"/>
                <a:gd name="T12" fmla="*/ 69 w 69"/>
                <a:gd name="T13" fmla="*/ 60 h 72"/>
                <a:gd name="T14" fmla="*/ 69 w 69"/>
                <a:gd name="T15" fmla="*/ 3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72">
                  <a:moveTo>
                    <a:pt x="51" y="0"/>
                  </a:moveTo>
                  <a:cubicBezTo>
                    <a:pt x="45" y="0"/>
                    <a:pt x="34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12"/>
                    <a:pt x="0" y="12"/>
                    <a:pt x="0" y="60"/>
                  </a:cubicBezTo>
                  <a:cubicBezTo>
                    <a:pt x="0" y="66"/>
                    <a:pt x="6" y="72"/>
                    <a:pt x="12" y="72"/>
                  </a:cubicBezTo>
                  <a:cubicBezTo>
                    <a:pt x="12" y="72"/>
                    <a:pt x="12" y="72"/>
                    <a:pt x="58" y="72"/>
                  </a:cubicBezTo>
                  <a:cubicBezTo>
                    <a:pt x="63" y="72"/>
                    <a:pt x="69" y="66"/>
                    <a:pt x="69" y="60"/>
                  </a:cubicBezTo>
                  <a:cubicBezTo>
                    <a:pt x="69" y="60"/>
                    <a:pt x="69" y="60"/>
                    <a:pt x="69" y="33"/>
                  </a:cubicBez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6858000" y="2184400"/>
              <a:ext cx="163513" cy="134938"/>
            </a:xfrm>
            <a:custGeom>
              <a:avLst/>
              <a:gdLst>
                <a:gd name="T0" fmla="*/ 0 w 103"/>
                <a:gd name="T1" fmla="*/ 61 h 85"/>
                <a:gd name="T2" fmla="*/ 24 w 103"/>
                <a:gd name="T3" fmla="*/ 85 h 85"/>
                <a:gd name="T4" fmla="*/ 103 w 103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5">
                  <a:moveTo>
                    <a:pt x="0" y="61"/>
                  </a:moveTo>
                  <a:lnTo>
                    <a:pt x="24" y="85"/>
                  </a:lnTo>
                  <a:lnTo>
                    <a:pt x="103" y="0"/>
                  </a:ln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6780213" y="2495550"/>
              <a:ext cx="222250" cy="231775"/>
            </a:xfrm>
            <a:custGeom>
              <a:avLst/>
              <a:gdLst>
                <a:gd name="T0" fmla="*/ 51 w 69"/>
                <a:gd name="T1" fmla="*/ 0 h 72"/>
                <a:gd name="T2" fmla="*/ 12 w 69"/>
                <a:gd name="T3" fmla="*/ 0 h 72"/>
                <a:gd name="T4" fmla="*/ 0 w 69"/>
                <a:gd name="T5" fmla="*/ 12 h 72"/>
                <a:gd name="T6" fmla="*/ 0 w 69"/>
                <a:gd name="T7" fmla="*/ 60 h 72"/>
                <a:gd name="T8" fmla="*/ 12 w 69"/>
                <a:gd name="T9" fmla="*/ 72 h 72"/>
                <a:gd name="T10" fmla="*/ 58 w 69"/>
                <a:gd name="T11" fmla="*/ 72 h 72"/>
                <a:gd name="T12" fmla="*/ 69 w 69"/>
                <a:gd name="T13" fmla="*/ 60 h 72"/>
                <a:gd name="T14" fmla="*/ 69 w 69"/>
                <a:gd name="T15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72">
                  <a:moveTo>
                    <a:pt x="51" y="0"/>
                  </a:moveTo>
                  <a:cubicBezTo>
                    <a:pt x="45" y="0"/>
                    <a:pt x="34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12"/>
                    <a:pt x="0" y="12"/>
                    <a:pt x="0" y="60"/>
                  </a:cubicBezTo>
                  <a:cubicBezTo>
                    <a:pt x="0" y="66"/>
                    <a:pt x="6" y="72"/>
                    <a:pt x="12" y="72"/>
                  </a:cubicBezTo>
                  <a:cubicBezTo>
                    <a:pt x="12" y="72"/>
                    <a:pt x="12" y="72"/>
                    <a:pt x="58" y="72"/>
                  </a:cubicBezTo>
                  <a:cubicBezTo>
                    <a:pt x="63" y="72"/>
                    <a:pt x="69" y="66"/>
                    <a:pt x="69" y="60"/>
                  </a:cubicBezTo>
                  <a:cubicBezTo>
                    <a:pt x="69" y="60"/>
                    <a:pt x="69" y="60"/>
                    <a:pt x="69" y="32"/>
                  </a:cubicBez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6858000" y="2495550"/>
              <a:ext cx="163513" cy="134938"/>
            </a:xfrm>
            <a:custGeom>
              <a:avLst/>
              <a:gdLst>
                <a:gd name="T0" fmla="*/ 0 w 103"/>
                <a:gd name="T1" fmla="*/ 61 h 85"/>
                <a:gd name="T2" fmla="*/ 24 w 103"/>
                <a:gd name="T3" fmla="*/ 85 h 85"/>
                <a:gd name="T4" fmla="*/ 103 w 103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5">
                  <a:moveTo>
                    <a:pt x="0" y="61"/>
                  </a:moveTo>
                  <a:lnTo>
                    <a:pt x="24" y="85"/>
                  </a:lnTo>
                  <a:lnTo>
                    <a:pt x="103" y="0"/>
                  </a:ln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/>
            <p:cNvSpPr>
              <a:spLocks/>
            </p:cNvSpPr>
            <p:nvPr/>
          </p:nvSpPr>
          <p:spPr bwMode="auto">
            <a:xfrm>
              <a:off x="6191250" y="2717800"/>
              <a:ext cx="454025" cy="374650"/>
            </a:xfrm>
            <a:custGeom>
              <a:avLst/>
              <a:gdLst>
                <a:gd name="T0" fmla="*/ 29 w 141"/>
                <a:gd name="T1" fmla="*/ 52 h 117"/>
                <a:gd name="T2" fmla="*/ 29 w 141"/>
                <a:gd name="T3" fmla="*/ 87 h 117"/>
                <a:gd name="T4" fmla="*/ 67 w 141"/>
                <a:gd name="T5" fmla="*/ 87 h 117"/>
                <a:gd name="T6" fmla="*/ 82 w 141"/>
                <a:gd name="T7" fmla="*/ 102 h 117"/>
                <a:gd name="T8" fmla="*/ 67 w 141"/>
                <a:gd name="T9" fmla="*/ 117 h 117"/>
                <a:gd name="T10" fmla="*/ 23 w 141"/>
                <a:gd name="T11" fmla="*/ 117 h 117"/>
                <a:gd name="T12" fmla="*/ 0 w 141"/>
                <a:gd name="T13" fmla="*/ 93 h 117"/>
                <a:gd name="T14" fmla="*/ 0 w 141"/>
                <a:gd name="T15" fmla="*/ 27 h 117"/>
                <a:gd name="T16" fmla="*/ 10 w 141"/>
                <a:gd name="T17" fmla="*/ 11 h 117"/>
                <a:gd name="T18" fmla="*/ 70 w 141"/>
                <a:gd name="T19" fmla="*/ 0 h 117"/>
                <a:gd name="T20" fmla="*/ 131 w 141"/>
                <a:gd name="T21" fmla="*/ 11 h 117"/>
                <a:gd name="T22" fmla="*/ 141 w 141"/>
                <a:gd name="T23" fmla="*/ 27 h 117"/>
                <a:gd name="T24" fmla="*/ 141 w 141"/>
                <a:gd name="T25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17">
                  <a:moveTo>
                    <a:pt x="29" y="52"/>
                  </a:moveTo>
                  <a:cubicBezTo>
                    <a:pt x="29" y="87"/>
                    <a:pt x="29" y="87"/>
                    <a:pt x="29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76" y="87"/>
                    <a:pt x="82" y="93"/>
                    <a:pt x="82" y="102"/>
                  </a:cubicBezTo>
                  <a:cubicBezTo>
                    <a:pt x="82" y="111"/>
                    <a:pt x="76" y="117"/>
                    <a:pt x="67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10" y="117"/>
                    <a:pt x="0" y="106"/>
                    <a:pt x="0" y="9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1"/>
                    <a:pt x="4" y="14"/>
                    <a:pt x="10" y="11"/>
                  </a:cubicBezTo>
                  <a:cubicBezTo>
                    <a:pt x="22" y="7"/>
                    <a:pt x="42" y="0"/>
                    <a:pt x="70" y="0"/>
                  </a:cubicBezTo>
                  <a:cubicBezTo>
                    <a:pt x="98" y="0"/>
                    <a:pt x="119" y="7"/>
                    <a:pt x="131" y="11"/>
                  </a:cubicBezTo>
                  <a:cubicBezTo>
                    <a:pt x="137" y="14"/>
                    <a:pt x="141" y="21"/>
                    <a:pt x="141" y="27"/>
                  </a:cubicBezTo>
                  <a:cubicBezTo>
                    <a:pt x="141" y="35"/>
                    <a:pt x="141" y="35"/>
                    <a:pt x="141" y="35"/>
                  </a:cubicBezTo>
                </a:path>
              </a:pathLst>
            </a:custGeom>
            <a:noFill/>
            <a:ln w="12700" cap="rnd">
              <a:solidFill>
                <a:srgbClr val="5A656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51246" y="2550037"/>
            <a:ext cx="663210" cy="673770"/>
            <a:chOff x="4953000" y="685800"/>
            <a:chExt cx="2339407" cy="1838325"/>
          </a:xfrm>
        </p:grpSpPr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5236916" y="2171942"/>
              <a:ext cx="319088" cy="158750"/>
            </a:xfrm>
            <a:custGeom>
              <a:avLst/>
              <a:gdLst>
                <a:gd name="T0" fmla="*/ 0 w 68"/>
                <a:gd name="T1" fmla="*/ 30 h 34"/>
                <a:gd name="T2" fmla="*/ 17 w 68"/>
                <a:gd name="T3" fmla="*/ 20 h 34"/>
                <a:gd name="T4" fmla="*/ 23 w 68"/>
                <a:gd name="T5" fmla="*/ 2 h 34"/>
                <a:gd name="T6" fmla="*/ 20 w 68"/>
                <a:gd name="T7" fmla="*/ 30 h 34"/>
                <a:gd name="T8" fmla="*/ 52 w 68"/>
                <a:gd name="T9" fmla="*/ 7 h 34"/>
                <a:gd name="T10" fmla="*/ 44 w 68"/>
                <a:gd name="T11" fmla="*/ 30 h 34"/>
                <a:gd name="T12" fmla="*/ 68 w 68"/>
                <a:gd name="T13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34">
                  <a:moveTo>
                    <a:pt x="0" y="30"/>
                  </a:moveTo>
                  <a:cubicBezTo>
                    <a:pt x="0" y="30"/>
                    <a:pt x="11" y="24"/>
                    <a:pt x="17" y="20"/>
                  </a:cubicBezTo>
                  <a:cubicBezTo>
                    <a:pt x="24" y="14"/>
                    <a:pt x="28" y="4"/>
                    <a:pt x="23" y="2"/>
                  </a:cubicBezTo>
                  <a:cubicBezTo>
                    <a:pt x="15" y="0"/>
                    <a:pt x="13" y="26"/>
                    <a:pt x="20" y="30"/>
                  </a:cubicBezTo>
                  <a:cubicBezTo>
                    <a:pt x="29" y="34"/>
                    <a:pt x="52" y="7"/>
                    <a:pt x="52" y="7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54" y="22"/>
                    <a:pt x="68" y="22"/>
                  </a:cubicBezTo>
                </a:path>
              </a:pathLst>
            </a:custGeom>
            <a:noFill/>
            <a:ln w="12700" cap="rnd">
              <a:solidFill>
                <a:srgbClr val="A51D3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953000" y="685800"/>
              <a:ext cx="2339407" cy="1838325"/>
              <a:chOff x="2903538" y="3160713"/>
              <a:chExt cx="801687" cy="754062"/>
            </a:xfrm>
          </p:grpSpPr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2903538" y="3160713"/>
                <a:ext cx="573087" cy="754062"/>
              </a:xfrm>
              <a:custGeom>
                <a:avLst/>
                <a:gdLst>
                  <a:gd name="T0" fmla="*/ 361 w 361"/>
                  <a:gd name="T1" fmla="*/ 102 h 475"/>
                  <a:gd name="T2" fmla="*/ 361 w 361"/>
                  <a:gd name="T3" fmla="*/ 0 h 475"/>
                  <a:gd name="T4" fmla="*/ 0 w 361"/>
                  <a:gd name="T5" fmla="*/ 0 h 475"/>
                  <a:gd name="T6" fmla="*/ 0 w 361"/>
                  <a:gd name="T7" fmla="*/ 475 h 475"/>
                  <a:gd name="T8" fmla="*/ 361 w 361"/>
                  <a:gd name="T9" fmla="*/ 475 h 475"/>
                  <a:gd name="T10" fmla="*/ 361 w 361"/>
                  <a:gd name="T11" fmla="*/ 30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1" h="475">
                    <a:moveTo>
                      <a:pt x="361" y="102"/>
                    </a:moveTo>
                    <a:lnTo>
                      <a:pt x="361" y="0"/>
                    </a:lnTo>
                    <a:lnTo>
                      <a:pt x="0" y="0"/>
                    </a:lnTo>
                    <a:lnTo>
                      <a:pt x="0" y="475"/>
                    </a:lnTo>
                    <a:lnTo>
                      <a:pt x="361" y="475"/>
                    </a:lnTo>
                    <a:lnTo>
                      <a:pt x="361" y="305"/>
                    </a:lnTo>
                  </a:path>
                </a:pathLst>
              </a:cu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3168650" y="3263900"/>
                <a:ext cx="523875" cy="528637"/>
              </a:xfrm>
              <a:custGeom>
                <a:avLst/>
                <a:gdLst>
                  <a:gd name="T0" fmla="*/ 112 w 117"/>
                  <a:gd name="T1" fmla="*/ 5 h 118"/>
                  <a:gd name="T2" fmla="*/ 87 w 117"/>
                  <a:gd name="T3" fmla="*/ 14 h 118"/>
                  <a:gd name="T4" fmla="*/ 36 w 117"/>
                  <a:gd name="T5" fmla="*/ 65 h 118"/>
                  <a:gd name="T6" fmla="*/ 5 w 117"/>
                  <a:gd name="T7" fmla="*/ 113 h 118"/>
                  <a:gd name="T8" fmla="*/ 53 w 117"/>
                  <a:gd name="T9" fmla="*/ 82 h 118"/>
                  <a:gd name="T10" fmla="*/ 104 w 117"/>
                  <a:gd name="T11" fmla="*/ 31 h 118"/>
                  <a:gd name="T12" fmla="*/ 112 w 117"/>
                  <a:gd name="T13" fmla="*/ 5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118">
                    <a:moveTo>
                      <a:pt x="112" y="5"/>
                    </a:moveTo>
                    <a:cubicBezTo>
                      <a:pt x="108" y="0"/>
                      <a:pt x="96" y="5"/>
                      <a:pt x="87" y="14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20" y="81"/>
                      <a:pt x="0" y="108"/>
                      <a:pt x="5" y="113"/>
                    </a:cubicBezTo>
                    <a:cubicBezTo>
                      <a:pt x="10" y="118"/>
                      <a:pt x="37" y="98"/>
                      <a:pt x="53" y="82"/>
                    </a:cubicBezTo>
                    <a:cubicBezTo>
                      <a:pt x="104" y="31"/>
                      <a:pt x="104" y="31"/>
                      <a:pt x="104" y="31"/>
                    </a:cubicBezTo>
                    <a:cubicBezTo>
                      <a:pt x="113" y="21"/>
                      <a:pt x="117" y="10"/>
                      <a:pt x="112" y="5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 flipV="1">
                <a:off x="3149600" y="3770313"/>
                <a:ext cx="41275" cy="41275"/>
              </a:xfrm>
              <a:prstGeom prst="line">
                <a:avLst/>
              </a:prstGeom>
              <a:noFill/>
              <a:ln w="12700" cap="rnd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3530600" y="3327400"/>
                <a:ext cx="139700" cy="277812"/>
              </a:xfrm>
              <a:custGeom>
                <a:avLst/>
                <a:gdLst>
                  <a:gd name="T0" fmla="*/ 6 w 31"/>
                  <a:gd name="T1" fmla="*/ 0 h 62"/>
                  <a:gd name="T2" fmla="*/ 28 w 31"/>
                  <a:gd name="T3" fmla="*/ 23 h 62"/>
                  <a:gd name="T4" fmla="*/ 28 w 31"/>
                  <a:gd name="T5" fmla="*/ 34 h 62"/>
                  <a:gd name="T6" fmla="*/ 0 w 31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62">
                    <a:moveTo>
                      <a:pt x="6" y="0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31" y="26"/>
                      <a:pt x="31" y="31"/>
                      <a:pt x="28" y="34"/>
                    </a:cubicBezTo>
                    <a:cubicBezTo>
                      <a:pt x="0" y="62"/>
                      <a:pt x="0" y="62"/>
                      <a:pt x="0" y="62"/>
                    </a:cubicBezTo>
                  </a:path>
                </a:pathLst>
              </a:cu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316288" y="3568700"/>
                <a:ext cx="76200" cy="7620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flipV="1">
                <a:off x="3670300" y="3251200"/>
                <a:ext cx="34925" cy="34925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>
                <a:off x="3100388" y="3286125"/>
                <a:ext cx="179387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3011488" y="3376613"/>
                <a:ext cx="358775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3011488" y="3448050"/>
                <a:ext cx="339725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/>
            </p:nvSpPr>
            <p:spPr bwMode="auto">
              <a:xfrm>
                <a:off x="3011488" y="3519488"/>
                <a:ext cx="268287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auto">
              <a:xfrm>
                <a:off x="3011488" y="3590925"/>
                <a:ext cx="196850" cy="0"/>
              </a:xfrm>
              <a:prstGeom prst="line">
                <a:avLst/>
              </a:prstGeom>
              <a:noFill/>
              <a:ln w="12700" cap="flat">
                <a:solidFill>
                  <a:srgbClr val="A51D3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525494" y="1310539"/>
            <a:ext cx="5638133" cy="259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A51D36"/>
                </a:solidFill>
              </a:rPr>
              <a:t>Establishes </a:t>
            </a:r>
            <a:r>
              <a:rPr lang="en-US" sz="1200" dirty="0">
                <a:solidFill>
                  <a:srgbClr val="A51D36"/>
                </a:solidFill>
              </a:rPr>
              <a:t>campus-wide HR </a:t>
            </a:r>
            <a:r>
              <a:rPr lang="en-US" sz="1200" dirty="0" smtClean="0">
                <a:solidFill>
                  <a:srgbClr val="A51D36"/>
                </a:solidFill>
              </a:rPr>
              <a:t>policies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A51D36"/>
                </a:solidFill>
              </a:rPr>
              <a:t>Develops and </a:t>
            </a:r>
            <a:r>
              <a:rPr lang="en-US" sz="1200" dirty="0">
                <a:solidFill>
                  <a:srgbClr val="A51D36"/>
                </a:solidFill>
              </a:rPr>
              <a:t>defines employer brand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Drives strategies for employee engagement &amp; </a:t>
            </a:r>
            <a:r>
              <a:rPr lang="en-US" sz="1200" dirty="0" smtClean="0">
                <a:solidFill>
                  <a:srgbClr val="A51D36"/>
                </a:solidFill>
              </a:rPr>
              <a:t>well-being</a:t>
            </a:r>
            <a:endParaRPr lang="en-US" sz="1200" dirty="0">
              <a:solidFill>
                <a:srgbClr val="A51D36"/>
              </a:solidFill>
            </a:endParaRP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A51D36"/>
                </a:solidFill>
              </a:rPr>
              <a:t>Establishes </a:t>
            </a:r>
            <a:r>
              <a:rPr lang="en-US" sz="1200" dirty="0">
                <a:solidFill>
                  <a:srgbClr val="A51D36"/>
                </a:solidFill>
              </a:rPr>
              <a:t>compensation philosophy, </a:t>
            </a:r>
            <a:r>
              <a:rPr lang="en-US" sz="1200" dirty="0" smtClean="0">
                <a:solidFill>
                  <a:srgbClr val="A51D36"/>
                </a:solidFill>
              </a:rPr>
              <a:t>guidelines, </a:t>
            </a:r>
            <a:r>
              <a:rPr lang="en-US" sz="1200" dirty="0">
                <a:solidFill>
                  <a:srgbClr val="A51D36"/>
                </a:solidFill>
              </a:rPr>
              <a:t>and plan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Monitors pay equity and candidate pool diversity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Develops benefits strategy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Designs recognition strategy and </a:t>
            </a:r>
            <a:r>
              <a:rPr lang="en-US" sz="1200" dirty="0" smtClean="0">
                <a:solidFill>
                  <a:srgbClr val="A51D36"/>
                </a:solidFill>
              </a:rPr>
              <a:t>program</a:t>
            </a:r>
            <a:endParaRPr lang="en-US" sz="1200" dirty="0">
              <a:solidFill>
                <a:srgbClr val="A51D36"/>
              </a:solidFill>
            </a:endParaRP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Designs training and leadership development programs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A51D36"/>
                </a:solidFill>
              </a:rPr>
              <a:t>Develops </a:t>
            </a:r>
            <a:r>
              <a:rPr lang="en-US" sz="1200" dirty="0">
                <a:solidFill>
                  <a:srgbClr val="A51D36"/>
                </a:solidFill>
              </a:rPr>
              <a:t>onboarding </a:t>
            </a:r>
            <a:r>
              <a:rPr lang="en-US" sz="1200" dirty="0" smtClean="0">
                <a:solidFill>
                  <a:srgbClr val="A51D36"/>
                </a:solidFill>
              </a:rPr>
              <a:t>guidelines and </a:t>
            </a:r>
            <a:r>
              <a:rPr lang="en-US" sz="1200" dirty="0">
                <a:solidFill>
                  <a:srgbClr val="A51D36"/>
                </a:solidFill>
              </a:rPr>
              <a:t>facilitates </a:t>
            </a:r>
            <a:r>
              <a:rPr lang="en-US" sz="1200" dirty="0" smtClean="0">
                <a:solidFill>
                  <a:srgbClr val="A51D36"/>
                </a:solidFill>
              </a:rPr>
              <a:t>onboarding</a:t>
            </a:r>
            <a:endParaRPr lang="en-US" sz="1200" dirty="0">
              <a:solidFill>
                <a:srgbClr val="A51D36"/>
              </a:solidFill>
            </a:endParaRP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Provides strategic recruiting </a:t>
            </a:r>
            <a:r>
              <a:rPr lang="en-US" sz="1200" dirty="0" smtClean="0">
                <a:solidFill>
                  <a:srgbClr val="A51D36"/>
                </a:solidFill>
              </a:rPr>
              <a:t>support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Administers central HR Enterprise Systems</a:t>
            </a:r>
          </a:p>
          <a:p>
            <a:pPr marL="177800" indent="-1778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A51D36"/>
                </a:solidFill>
              </a:rPr>
              <a:t>Ensures compliance with University, state, and federal laws and regulations</a:t>
            </a:r>
          </a:p>
          <a:p>
            <a:pPr marL="52388" indent="-52388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A51D3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2352" y="4207844"/>
            <a:ext cx="57712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Serves as primary HR point of contact for </a:t>
            </a:r>
            <a:r>
              <a: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managers, supervisors, and all other employees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within their assigned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Applies, implements, and enforces HR and </a:t>
            </a:r>
            <a:r>
              <a: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employment-related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guidelines and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Administers core HR processes outlined by Central HR (i.e., performance management, retirement, employee engagement,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Guides hiring process and develops job descriptions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Implements diversity and inclusion initiatives at local level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Gathers feedback and communicates to Central </a:t>
            </a:r>
            <a:r>
              <a: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Sets salaries within University guidelines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Understands, communicates, and promotes recognition programs and coordinates rewards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Identifies training needs and creates unit-specific training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Coordinates and oversees departmental </a:t>
            </a:r>
            <a:r>
              <a: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onboarding</a:t>
            </a:r>
            <a:endParaRPr lang="en-US" sz="5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3893312" y="1590099"/>
            <a:ext cx="345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28A8F"/>
                </a:solidFill>
              </a:rPr>
              <a:t>COLLEGES, SCHOOLS, DIVISIONS, UNITS</a:t>
            </a:r>
            <a:endParaRPr lang="en-US" sz="1600" b="1" dirty="0">
              <a:solidFill>
                <a:srgbClr val="828A8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" y="228477"/>
            <a:ext cx="795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51D36"/>
                </a:solidFill>
              </a:rPr>
              <a:t>A Reimagined Model for Delivering HR Services </a:t>
            </a:r>
            <a:endParaRPr lang="en-US" sz="2400" b="1" dirty="0">
              <a:solidFill>
                <a:srgbClr val="A51D3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192" y="2234243"/>
            <a:ext cx="1900970" cy="1643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/>
          <p:cNvGrpSpPr/>
          <p:nvPr/>
        </p:nvGrpSpPr>
        <p:grpSpPr>
          <a:xfrm>
            <a:off x="2299666" y="2747076"/>
            <a:ext cx="607292" cy="618164"/>
            <a:chOff x="5467350" y="3121025"/>
            <a:chExt cx="620713" cy="631825"/>
          </a:xfrm>
        </p:grpSpPr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5467350" y="3405188"/>
              <a:ext cx="103188" cy="103188"/>
            </a:xfrm>
            <a:prstGeom prst="ellipse">
              <a:avLst/>
            </a:prstGeom>
            <a:noFill/>
            <a:ln w="12700" cap="flat">
              <a:solidFill>
                <a:srgbClr val="828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5610225" y="3687763"/>
              <a:ext cx="334963" cy="0"/>
            </a:xfrm>
            <a:prstGeom prst="line">
              <a:avLst/>
            </a:prstGeom>
            <a:noFill/>
            <a:ln w="12700" cap="flat">
              <a:solidFill>
                <a:srgbClr val="828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5467350" y="3546475"/>
              <a:ext cx="274638" cy="141288"/>
            </a:xfrm>
            <a:custGeom>
              <a:avLst/>
              <a:gdLst>
                <a:gd name="T0" fmla="*/ 21 w 85"/>
                <a:gd name="T1" fmla="*/ 22 h 44"/>
                <a:gd name="T2" fmla="*/ 34 w 85"/>
                <a:gd name="T3" fmla="*/ 41 h 44"/>
                <a:gd name="T4" fmla="*/ 40 w 85"/>
                <a:gd name="T5" fmla="*/ 44 h 44"/>
                <a:gd name="T6" fmla="*/ 76 w 85"/>
                <a:gd name="T7" fmla="*/ 44 h 44"/>
                <a:gd name="T8" fmla="*/ 84 w 85"/>
                <a:gd name="T9" fmla="*/ 37 h 44"/>
                <a:gd name="T10" fmla="*/ 76 w 85"/>
                <a:gd name="T11" fmla="*/ 28 h 44"/>
                <a:gd name="T12" fmla="*/ 44 w 85"/>
                <a:gd name="T13" fmla="*/ 28 h 44"/>
                <a:gd name="T14" fmla="*/ 29 w 85"/>
                <a:gd name="T15" fmla="*/ 6 h 44"/>
                <a:gd name="T16" fmla="*/ 16 w 85"/>
                <a:gd name="T17" fmla="*/ 0 h 44"/>
                <a:gd name="T18" fmla="*/ 12 w 85"/>
                <a:gd name="T19" fmla="*/ 0 h 44"/>
                <a:gd name="T20" fmla="*/ 0 w 85"/>
                <a:gd name="T2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44">
                  <a:moveTo>
                    <a:pt x="21" y="22"/>
                  </a:moveTo>
                  <a:cubicBezTo>
                    <a:pt x="34" y="41"/>
                    <a:pt x="34" y="41"/>
                    <a:pt x="34" y="41"/>
                  </a:cubicBezTo>
                  <a:cubicBezTo>
                    <a:pt x="35" y="43"/>
                    <a:pt x="38" y="44"/>
                    <a:pt x="40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0" y="44"/>
                    <a:pt x="83" y="41"/>
                    <a:pt x="84" y="37"/>
                  </a:cubicBezTo>
                  <a:cubicBezTo>
                    <a:pt x="85" y="32"/>
                    <a:pt x="81" y="28"/>
                    <a:pt x="76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6" y="2"/>
                    <a:pt x="21" y="0"/>
                    <a:pt x="1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</a:path>
              </a:pathLst>
            </a:custGeom>
            <a:noFill/>
            <a:ln w="12700" cap="rnd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5984875" y="3405188"/>
              <a:ext cx="103188" cy="103188"/>
            </a:xfrm>
            <a:prstGeom prst="ellipse">
              <a:avLst/>
            </a:prstGeom>
            <a:noFill/>
            <a:ln w="12700" cap="flat">
              <a:solidFill>
                <a:srgbClr val="828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5570538" y="3668713"/>
              <a:ext cx="414338" cy="71438"/>
            </a:xfrm>
            <a:custGeom>
              <a:avLst/>
              <a:gdLst>
                <a:gd name="T0" fmla="*/ 261 w 261"/>
                <a:gd name="T1" fmla="*/ 0 h 45"/>
                <a:gd name="T2" fmla="*/ 261 w 261"/>
                <a:gd name="T3" fmla="*/ 45 h 45"/>
                <a:gd name="T4" fmla="*/ 0 w 261"/>
                <a:gd name="T5" fmla="*/ 45 h 45"/>
                <a:gd name="T6" fmla="*/ 0 w 261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45">
                  <a:moveTo>
                    <a:pt x="261" y="0"/>
                  </a:moveTo>
                  <a:lnTo>
                    <a:pt x="261" y="45"/>
                  </a:lnTo>
                  <a:lnTo>
                    <a:pt x="0" y="45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5813425" y="3546475"/>
              <a:ext cx="274638" cy="141288"/>
            </a:xfrm>
            <a:custGeom>
              <a:avLst/>
              <a:gdLst>
                <a:gd name="T0" fmla="*/ 64 w 85"/>
                <a:gd name="T1" fmla="*/ 22 h 44"/>
                <a:gd name="T2" fmla="*/ 51 w 85"/>
                <a:gd name="T3" fmla="*/ 41 h 44"/>
                <a:gd name="T4" fmla="*/ 45 w 85"/>
                <a:gd name="T5" fmla="*/ 44 h 44"/>
                <a:gd name="T6" fmla="*/ 9 w 85"/>
                <a:gd name="T7" fmla="*/ 44 h 44"/>
                <a:gd name="T8" fmla="*/ 1 w 85"/>
                <a:gd name="T9" fmla="*/ 37 h 44"/>
                <a:gd name="T10" fmla="*/ 9 w 85"/>
                <a:gd name="T11" fmla="*/ 28 h 44"/>
                <a:gd name="T12" fmla="*/ 41 w 85"/>
                <a:gd name="T13" fmla="*/ 28 h 44"/>
                <a:gd name="T14" fmla="*/ 56 w 85"/>
                <a:gd name="T15" fmla="*/ 6 h 44"/>
                <a:gd name="T16" fmla="*/ 69 w 85"/>
                <a:gd name="T17" fmla="*/ 0 h 44"/>
                <a:gd name="T18" fmla="*/ 73 w 85"/>
                <a:gd name="T19" fmla="*/ 0 h 44"/>
                <a:gd name="T20" fmla="*/ 85 w 85"/>
                <a:gd name="T2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44">
                  <a:moveTo>
                    <a:pt x="64" y="22"/>
                  </a:moveTo>
                  <a:cubicBezTo>
                    <a:pt x="51" y="41"/>
                    <a:pt x="51" y="41"/>
                    <a:pt x="51" y="41"/>
                  </a:cubicBezTo>
                  <a:cubicBezTo>
                    <a:pt x="50" y="43"/>
                    <a:pt x="47" y="44"/>
                    <a:pt x="45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5" y="44"/>
                    <a:pt x="2" y="41"/>
                    <a:pt x="1" y="37"/>
                  </a:cubicBezTo>
                  <a:cubicBezTo>
                    <a:pt x="0" y="32"/>
                    <a:pt x="4" y="28"/>
                    <a:pt x="9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9" y="2"/>
                    <a:pt x="64" y="0"/>
                    <a:pt x="69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5"/>
                    <a:pt x="85" y="12"/>
                  </a:cubicBezTo>
                </a:path>
              </a:pathLst>
            </a:custGeom>
            <a:noFill/>
            <a:ln w="12700" cap="rnd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5467350" y="3584575"/>
              <a:ext cx="0" cy="168275"/>
            </a:xfrm>
            <a:prstGeom prst="line">
              <a:avLst/>
            </a:pr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6088063" y="3584575"/>
              <a:ext cx="0" cy="168275"/>
            </a:xfrm>
            <a:prstGeom prst="line">
              <a:avLst/>
            </a:pr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5494338" y="3121025"/>
              <a:ext cx="568325" cy="271463"/>
            </a:xfrm>
            <a:custGeom>
              <a:avLst/>
              <a:gdLst>
                <a:gd name="T0" fmla="*/ 8 w 176"/>
                <a:gd name="T1" fmla="*/ 0 h 84"/>
                <a:gd name="T2" fmla="*/ 168 w 176"/>
                <a:gd name="T3" fmla="*/ 0 h 84"/>
                <a:gd name="T4" fmla="*/ 176 w 176"/>
                <a:gd name="T5" fmla="*/ 8 h 84"/>
                <a:gd name="T6" fmla="*/ 176 w 176"/>
                <a:gd name="T7" fmla="*/ 56 h 84"/>
                <a:gd name="T8" fmla="*/ 168 w 176"/>
                <a:gd name="T9" fmla="*/ 64 h 84"/>
                <a:gd name="T10" fmla="*/ 52 w 176"/>
                <a:gd name="T11" fmla="*/ 64 h 84"/>
                <a:gd name="T12" fmla="*/ 32 w 176"/>
                <a:gd name="T13" fmla="*/ 84 h 84"/>
                <a:gd name="T14" fmla="*/ 32 w 176"/>
                <a:gd name="T15" fmla="*/ 64 h 84"/>
                <a:gd name="T16" fmla="*/ 8 w 176"/>
                <a:gd name="T17" fmla="*/ 64 h 84"/>
                <a:gd name="T18" fmla="*/ 0 w 176"/>
                <a:gd name="T19" fmla="*/ 56 h 84"/>
                <a:gd name="T20" fmla="*/ 0 w 176"/>
                <a:gd name="T21" fmla="*/ 8 h 84"/>
                <a:gd name="T22" fmla="*/ 8 w 176"/>
                <a:gd name="T2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84">
                  <a:moveTo>
                    <a:pt x="8" y="0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72" y="0"/>
                    <a:pt x="176" y="4"/>
                    <a:pt x="176" y="8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60"/>
                    <a:pt x="172" y="64"/>
                    <a:pt x="168" y="64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4" y="64"/>
                    <a:pt x="0" y="60"/>
                    <a:pt x="0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noFill/>
            <a:ln w="12700" cap="flat">
              <a:solidFill>
                <a:srgbClr val="828A8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556" y="2533091"/>
            <a:ext cx="352492" cy="1084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3833862" y="2195610"/>
            <a:ext cx="47195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Identifies staff and faculty hiring needs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Interviews and selects candidates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Sets performance goals for faculty and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Provides budget and financial support for faculty and staff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Identifies staff and faculty for promotional opportunities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Establishes roles and responsibilities for staff and faculty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Identifies </a:t>
            </a:r>
            <a:r>
              <a: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unit-based </a:t>
            </a: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training needs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Develops staffing levels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Works with </a:t>
            </a:r>
            <a:r>
              <a:rPr lang="en-US" sz="1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HRBP</a:t>
            </a: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and Central HR to address employee relations matters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Manages, supervises, and assigns faculty and staff as needed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9C030B"/>
            </a:gs>
            <a:gs pos="59000">
              <a:schemeClr val="accent1">
                <a:lumMod val="45000"/>
                <a:lumOff val="55000"/>
              </a:schemeClr>
            </a:gs>
            <a:gs pos="83000">
              <a:srgbClr val="9C030B"/>
            </a:gs>
            <a:gs pos="100000">
              <a:srgbClr val="9C030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building&#10;&#10;Description automatically generated">
            <a:extLst>
              <a:ext uri="{FF2B5EF4-FFF2-40B4-BE49-F238E27FC236}">
                <a16:creationId xmlns:a16="http://schemas.microsoft.com/office/drawing/2014/main" id="{201188FF-1ABC-4F12-A902-4B579769F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250" y1="25375" x2="39250" y2="25375"/>
                        <a14:foregroundMark x1="46000" y1="28875" x2="46000" y2="28875"/>
                        <a14:foregroundMark x1="48375" y1="28250" x2="48375" y2="28250"/>
                        <a14:foregroundMark x1="50375" y1="29000" x2="50375" y2="29000"/>
                        <a14:foregroundMark x1="50375" y1="29000" x2="50375" y2="29000"/>
                        <a14:foregroundMark x1="52875" y1="29250" x2="52875" y2="29250"/>
                        <a14:foregroundMark x1="50875" y1="27625" x2="50875" y2="27625"/>
                        <a14:foregroundMark x1="20250" y1="72000" x2="20250" y2="72000"/>
                        <a14:foregroundMark x1="33375" y1="72250" x2="33375" y2="72250"/>
                        <a14:foregroundMark x1="42000" y1="72000" x2="42000" y2="72000"/>
                        <a14:foregroundMark x1="58125" y1="72250" x2="58125" y2="72250"/>
                        <a14:foregroundMark x1="68375" y1="71750" x2="68375" y2="71750"/>
                        <a14:foregroundMark x1="84500" y1="71875" x2="84500" y2="71875"/>
                        <a14:foregroundMark x1="48500" y1="77875" x2="48500" y2="77875"/>
                        <a14:foregroundMark x1="42500" y1="77750" x2="42500" y2="77750"/>
                        <a14:foregroundMark x1="37750" y1="78000" x2="37750" y2="78000"/>
                        <a14:foregroundMark x1="33250" y1="77875" x2="33250" y2="77875"/>
                        <a14:foregroundMark x1="29750" y1="77875" x2="29750" y2="77875"/>
                        <a14:foregroundMark x1="51750" y1="78125" x2="51750" y2="78125"/>
                        <a14:foregroundMark x1="54750" y1="78000" x2="54750" y2="78000"/>
                        <a14:foregroundMark x1="56500" y1="78000" x2="56500" y2="78000"/>
                        <a14:foregroundMark x1="58875" y1="78000" x2="58875" y2="78000"/>
                        <a14:foregroundMark x1="63625" y1="78375" x2="63625" y2="78375"/>
                        <a14:foregroundMark x1="66500" y1="78000" x2="66500" y2="78000"/>
                        <a14:foregroundMark x1="14875" y1="33000" x2="14875" y2="33000"/>
                        <a14:foregroundMark x1="86375" y1="32125" x2="86500" y2="32125"/>
                        <a14:foregroundMark x1="81250" y1="34250" x2="81250" y2="34250"/>
                        <a14:foregroundMark x1="76625" y1="34500" x2="76625" y2="34500"/>
                        <a14:foregroundMark x1="73000" y1="34500" x2="72500" y2="34500"/>
                        <a14:foregroundMark x1="66875" y1="34125" x2="66375" y2="34250"/>
                        <a14:foregroundMark x1="61125" y1="33875" x2="60750" y2="34125"/>
                        <a14:foregroundMark x1="56750" y1="33750" x2="56375" y2="33750"/>
                        <a14:foregroundMark x1="51250" y1="36500" x2="51250" y2="36500"/>
                        <a14:foregroundMark x1="51625" y1="36500" x2="51625" y2="36500"/>
                        <a14:foregroundMark x1="54375" y1="36500" x2="54375" y2="36500"/>
                        <a14:foregroundMark x1="55625" y1="36375" x2="55625" y2="36375"/>
                        <a14:foregroundMark x1="57750" y1="36125" x2="57750" y2="36125"/>
                        <a14:foregroundMark x1="59875" y1="36125" x2="59875" y2="36125"/>
                        <a14:foregroundMark x1="62250" y1="36125" x2="62250" y2="36125"/>
                        <a14:foregroundMark x1="64500" y1="36000" x2="64500" y2="36000"/>
                        <a14:foregroundMark x1="48500" y1="36625" x2="48500" y2="36625"/>
                        <a14:foregroundMark x1="46000" y1="36625" x2="46000" y2="36625"/>
                        <a14:foregroundMark x1="40375" y1="36375" x2="40375" y2="36375"/>
                        <a14:foregroundMark x1="35750" y1="36125" x2="35750" y2="36125"/>
                        <a14:foregroundMark x1="31500" y1="36625" x2="31125" y2="36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84264" y="-893"/>
            <a:ext cx="9512528" cy="6958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F1D9F3-760B-43F0-9761-D427101832F7}"/>
              </a:ext>
            </a:extLst>
          </p:cNvPr>
          <p:cNvSpPr txBox="1"/>
          <p:nvPr/>
        </p:nvSpPr>
        <p:spPr>
          <a:xfrm>
            <a:off x="3073270" y="5483461"/>
            <a:ext cx="36299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Minion Pro" panose="02040503050201020203" pitchFamily="18" charset="0"/>
              </a:rPr>
              <a:t>Human Resources Business Partners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0F8CE4-2E9A-413B-9882-FCD40D6C21A6}"/>
              </a:ext>
            </a:extLst>
          </p:cNvPr>
          <p:cNvSpPr txBox="1"/>
          <p:nvPr/>
        </p:nvSpPr>
        <p:spPr>
          <a:xfrm rot="16200000">
            <a:off x="2916715" y="3657241"/>
            <a:ext cx="1985980" cy="6233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500" b="1" dirty="0">
              <a:solidFill>
                <a:schemeClr val="bg1"/>
              </a:solidFill>
              <a:latin typeface="Minion Pro" panose="02040503050201020203" pitchFamily="18" charset="0"/>
            </a:endParaRPr>
          </a:p>
          <a:p>
            <a:pPr algn="ctr"/>
            <a:r>
              <a:rPr lang="en-US" sz="1951" b="1" dirty="0">
                <a:solidFill>
                  <a:schemeClr val="bg1"/>
                </a:solidFill>
                <a:latin typeface="Minion Pro" panose="02040503050201020203" pitchFamily="18" charset="0"/>
              </a:rPr>
              <a:t>Benefits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2FA76D-BDCB-4C90-B2CC-4901454D08B5}"/>
              </a:ext>
            </a:extLst>
          </p:cNvPr>
          <p:cNvSpPr txBox="1"/>
          <p:nvPr/>
        </p:nvSpPr>
        <p:spPr>
          <a:xfrm rot="16200000">
            <a:off x="6640744" y="3666647"/>
            <a:ext cx="1985983" cy="600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Minion Pro" panose="02040503050201020203" pitchFamily="18" charset="0"/>
              </a:rPr>
              <a:t>Employee </a:t>
            </a:r>
          </a:p>
          <a:p>
            <a:pPr algn="ctr"/>
            <a:r>
              <a:rPr lang="en-US" sz="1650" b="1" dirty="0">
                <a:solidFill>
                  <a:schemeClr val="bg1"/>
                </a:solidFill>
                <a:latin typeface="Minion Pro" panose="02040503050201020203" pitchFamily="18" charset="0"/>
              </a:rPr>
              <a:t>Relations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633E41-B7DC-4FB7-8E3C-FC89A9EF4350}"/>
              </a:ext>
            </a:extLst>
          </p:cNvPr>
          <p:cNvSpPr txBox="1"/>
          <p:nvPr/>
        </p:nvSpPr>
        <p:spPr>
          <a:xfrm rot="16200000">
            <a:off x="5421634" y="3666651"/>
            <a:ext cx="1985982" cy="600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Minion Pro" panose="02040503050201020203" pitchFamily="18" charset="0"/>
              </a:rPr>
              <a:t>Learning and Development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5AD72-C2F0-412D-AC9A-C7BCD4A94C8C}"/>
              </a:ext>
            </a:extLst>
          </p:cNvPr>
          <p:cNvSpPr txBox="1"/>
          <p:nvPr/>
        </p:nvSpPr>
        <p:spPr>
          <a:xfrm rot="16200000">
            <a:off x="4172797" y="3666587"/>
            <a:ext cx="1985981" cy="60029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350" b="1" dirty="0">
              <a:solidFill>
                <a:schemeClr val="bg1"/>
              </a:solidFill>
              <a:latin typeface="Minion Pro" panose="02040503050201020203" pitchFamily="18" charset="0"/>
            </a:endParaRPr>
          </a:p>
          <a:p>
            <a:pPr algn="ctr"/>
            <a:r>
              <a:rPr lang="en-US" sz="1951" b="1" dirty="0">
                <a:solidFill>
                  <a:schemeClr val="bg1"/>
                </a:solidFill>
                <a:latin typeface="Minion Pro" panose="02040503050201020203" pitchFamily="18" charset="0"/>
              </a:rPr>
              <a:t>Payroll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3FDBF2-D8C9-4220-876E-2012D0A22351}"/>
              </a:ext>
            </a:extLst>
          </p:cNvPr>
          <p:cNvSpPr txBox="1"/>
          <p:nvPr/>
        </p:nvSpPr>
        <p:spPr>
          <a:xfrm rot="16200000">
            <a:off x="513002" y="3667749"/>
            <a:ext cx="1988176" cy="600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Minion Pro" panose="02040503050201020203" pitchFamily="18" charset="0"/>
              </a:rPr>
              <a:t>Talent Acquisition &amp; Compensation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EB2D24-75B0-4190-A3C2-4814E89340AA}"/>
              </a:ext>
            </a:extLst>
          </p:cNvPr>
          <p:cNvSpPr txBox="1"/>
          <p:nvPr/>
        </p:nvSpPr>
        <p:spPr>
          <a:xfrm>
            <a:off x="3375324" y="2579659"/>
            <a:ext cx="2630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  <a:latin typeface="Minion Pro" panose="02040503050201020203" pitchFamily="18" charset="0"/>
              </a:rPr>
              <a:t>  Centers of Excellence</a:t>
            </a:r>
          </a:p>
          <a:p>
            <a:endParaRPr lang="en-US" sz="1650" b="1" dirty="0">
              <a:solidFill>
                <a:schemeClr val="bg1"/>
              </a:solidFill>
              <a:latin typeface="Minion Pro" panose="020405030502010202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A3CC3B-664F-45BF-AD0E-0ED8E1A97649}"/>
              </a:ext>
            </a:extLst>
          </p:cNvPr>
          <p:cNvSpPr txBox="1"/>
          <p:nvPr/>
        </p:nvSpPr>
        <p:spPr>
          <a:xfrm>
            <a:off x="3375324" y="1874467"/>
            <a:ext cx="2289832" cy="39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1" b="1" dirty="0">
                <a:latin typeface="Minion Pro" panose="02040503050201020203" pitchFamily="18" charset="0"/>
              </a:rPr>
              <a:t>Human Resources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793296-7981-4CDD-90F8-7FD98306904B}"/>
              </a:ext>
            </a:extLst>
          </p:cNvPr>
          <p:cNvSpPr txBox="1"/>
          <p:nvPr/>
        </p:nvSpPr>
        <p:spPr>
          <a:xfrm rot="16200000">
            <a:off x="1700130" y="3679039"/>
            <a:ext cx="1985980" cy="577081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1500" b="1" dirty="0">
              <a:solidFill>
                <a:schemeClr val="bg1"/>
              </a:solidFill>
              <a:latin typeface="Minion Pro" panose="02040503050201020203" pitchFamily="18" charset="0"/>
            </a:endParaRPr>
          </a:p>
          <a:p>
            <a:pPr algn="ctr"/>
            <a:r>
              <a:rPr lang="en-US" sz="1350" b="1" dirty="0">
                <a:solidFill>
                  <a:schemeClr val="bg1"/>
                </a:solidFill>
                <a:latin typeface="Minion Pro" panose="02040503050201020203" pitchFamily="18" charset="0"/>
              </a:rPr>
              <a:t>HR Service Center</a:t>
            </a:r>
            <a:r>
              <a:rPr lang="en-US" sz="1650" b="1" dirty="0">
                <a:solidFill>
                  <a:schemeClr val="bg1"/>
                </a:solidFill>
                <a:latin typeface="Minion Pro" panose="02040503050201020203" pitchFamily="18" charset="0"/>
              </a:rPr>
              <a:t>       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454200"/>
            <a:ext cx="1642359" cy="4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136793332245472"/>
</p:tagLst>
</file>

<file path=ppt/theme/theme1.xml><?xml version="1.0" encoding="utf-8"?>
<a:theme xmlns:a="http://schemas.openxmlformats.org/drawingml/2006/main" name="SIBSON CONSULTING Document">
  <a:themeElements>
    <a:clrScheme name="Sibson">
      <a:dk1>
        <a:sysClr val="windowText" lastClr="000000"/>
      </a:dk1>
      <a:lt1>
        <a:sysClr val="window" lastClr="FFFFFF"/>
      </a:lt1>
      <a:dk2>
        <a:srgbClr val="000000"/>
      </a:dk2>
      <a:lt2>
        <a:srgbClr val="B2B4B3"/>
      </a:lt2>
      <a:accent1>
        <a:srgbClr val="A0CFEB"/>
      </a:accent1>
      <a:accent2>
        <a:srgbClr val="0065BD"/>
      </a:accent2>
      <a:accent3>
        <a:srgbClr val="429C35"/>
      </a:accent3>
      <a:accent4>
        <a:srgbClr val="616365"/>
      </a:accent4>
      <a:accent5>
        <a:srgbClr val="C4262E"/>
      </a:accent5>
      <a:accent6>
        <a:srgbClr val="EEAF30"/>
      </a:accent6>
      <a:hlink>
        <a:srgbClr val="0065BD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gal Report 1">
        <a:dk1>
          <a:srgbClr val="000000"/>
        </a:dk1>
        <a:lt1>
          <a:srgbClr val="FFFFFF"/>
        </a:lt1>
        <a:dk2>
          <a:srgbClr val="000000"/>
        </a:dk2>
        <a:lt2>
          <a:srgbClr val="B2B4B3"/>
        </a:lt2>
        <a:accent1>
          <a:srgbClr val="A0CFEB"/>
        </a:accent1>
        <a:accent2>
          <a:srgbClr val="C4262E"/>
        </a:accent2>
        <a:accent3>
          <a:srgbClr val="FFFFFF"/>
        </a:accent3>
        <a:accent4>
          <a:srgbClr val="000000"/>
        </a:accent4>
        <a:accent5>
          <a:srgbClr val="CDE4F3"/>
        </a:accent5>
        <a:accent6>
          <a:srgbClr val="B12129"/>
        </a:accent6>
        <a:hlink>
          <a:srgbClr val="3F9C35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BSON CONSULTING Document" id="{8B48DD64-9FB5-4282-8588-7B21241C64BB}" vid="{85534FED-CE0B-46C2-A386-62A7B1E791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10662B816104EA013F344C49BE137" ma:contentTypeVersion="12" ma:contentTypeDescription="Create a new document." ma:contentTypeScope="" ma:versionID="b2b6c4328b274043f27bd770ca940637">
  <xsd:schema xmlns:xsd="http://www.w3.org/2001/XMLSchema" xmlns:xs="http://www.w3.org/2001/XMLSchema" xmlns:p="http://schemas.microsoft.com/office/2006/metadata/properties" xmlns:ns3="8c85da2d-e8f2-4bdd-abc2-dee70f9f2fae" xmlns:ns4="3325f68a-c9c8-4407-9950-f6427c6624e2" targetNamespace="http://schemas.microsoft.com/office/2006/metadata/properties" ma:root="true" ma:fieldsID="589e8d572fa2c72cbbde1c3de9ed8c5a" ns3:_="" ns4:_="">
    <xsd:import namespace="8c85da2d-e8f2-4bdd-abc2-dee70f9f2fae"/>
    <xsd:import namespace="3325f68a-c9c8-4407-9950-f6427c6624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5da2d-e8f2-4bdd-abc2-dee70f9f2f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5f68a-c9c8-4407-9950-f6427c6624e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CAF0E-03E9-4916-8EE6-92E4DEBC082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325f68a-c9c8-4407-9950-f6427c6624e2"/>
    <ds:schemaRef ds:uri="8c85da2d-e8f2-4bdd-abc2-dee70f9f2fa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A10B41-2911-4F1D-9893-D6CA388498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842C3-1AFD-444F-8C62-33F5BE225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85da2d-e8f2-4bdd-abc2-dee70f9f2fae"/>
    <ds:schemaRef ds:uri="3325f68a-c9c8-4407-9950-f6427c6624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10451</TotalTime>
  <Words>1151</Words>
  <Application>Microsoft Office PowerPoint</Application>
  <PresentationFormat>On-screen Show (4:3)</PresentationFormat>
  <Paragraphs>176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Minion Pro</vt:lpstr>
      <vt:lpstr>Symbol</vt:lpstr>
      <vt:lpstr>Wingdings</vt:lpstr>
      <vt:lpstr>SIBSON CONSULTING Document</vt:lpstr>
      <vt:lpstr>HR TRANSFORMATION INITIATIVE</vt:lpstr>
      <vt:lpstr>HR Transformation Team Members</vt:lpstr>
      <vt:lpstr>Why Does UA need an HR Transformation?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HR Transformation Next Steps</vt:lpstr>
      <vt:lpstr>Questions?</vt:lpstr>
      <vt:lpstr>Share your thoughts and Ideas</vt:lpstr>
    </vt:vector>
  </TitlesOfParts>
  <Company>The Segal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Transformation Initiative</dc:title>
  <dc:creator>Robb, Rebecca</dc:creator>
  <cp:lastModifiedBy>Nickson, Christopher S</cp:lastModifiedBy>
  <cp:revision>444</cp:revision>
  <dcterms:created xsi:type="dcterms:W3CDTF">2019-09-12T19:00:36Z</dcterms:created>
  <dcterms:modified xsi:type="dcterms:W3CDTF">2020-03-12T12:36:42Z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0x010100E3610662B816104EA013F344C49BE137</vt:lpwstr>
  </property>
</Properties>
</file>