
<file path=[Content_Types].xml><?xml version="1.0" encoding="utf-8"?>
<Types xmlns="http://schemas.openxmlformats.org/package/2006/content-types">
  <Default Extension="png" ContentType="image/png"/>
  <Default Extension="bin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handoutMasterIdLst>
    <p:handoutMasterId r:id="rId18"/>
  </p:handoutMasterIdLst>
  <p:sldIdLst>
    <p:sldId id="431" r:id="rId5"/>
    <p:sldId id="436" r:id="rId6"/>
    <p:sldId id="442" r:id="rId7"/>
    <p:sldId id="438" r:id="rId8"/>
    <p:sldId id="432" r:id="rId9"/>
    <p:sldId id="433" r:id="rId10"/>
    <p:sldId id="434" r:id="rId11"/>
    <p:sldId id="435" r:id="rId12"/>
    <p:sldId id="439" r:id="rId13"/>
    <p:sldId id="437" r:id="rId14"/>
    <p:sldId id="440" r:id="rId15"/>
    <p:sldId id="44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925BDF0-093C-41B8-8AF9-A5786D67E910}">
          <p14:sldIdLst>
            <p14:sldId id="431"/>
            <p14:sldId id="436"/>
            <p14:sldId id="442"/>
            <p14:sldId id="438"/>
            <p14:sldId id="432"/>
            <p14:sldId id="433"/>
            <p14:sldId id="434"/>
            <p14:sldId id="435"/>
            <p14:sldId id="439"/>
            <p14:sldId id="437"/>
            <p14:sldId id="440"/>
            <p14:sldId id="44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b, Rebecca" initials="RR" lastIdx="23" clrIdx="0">
    <p:extLst>
      <p:ext uri="{19B8F6BF-5375-455C-9EA6-DF929625EA0E}">
        <p15:presenceInfo xmlns:p15="http://schemas.microsoft.com/office/powerpoint/2012/main" userId="S-1-5-21-3990672265-3101368681-3620079621-68755" providerId="AD"/>
      </p:ext>
    </p:extLst>
  </p:cmAuthor>
  <p:cmAuthor id="2" name="Nostaja, Scott D." initials="NSD" lastIdx="11" clrIdx="1">
    <p:extLst>
      <p:ext uri="{19B8F6BF-5375-455C-9EA6-DF929625EA0E}">
        <p15:presenceInfo xmlns:p15="http://schemas.microsoft.com/office/powerpoint/2012/main" userId="S-1-5-21-3990672265-3101368681-3620079621-55398" providerId="AD"/>
      </p:ext>
    </p:extLst>
  </p:cmAuthor>
  <p:cmAuthor id="3" name="Donnelly, Jennifer L." initials="DJL" lastIdx="17" clrIdx="2">
    <p:extLst>
      <p:ext uri="{19B8F6BF-5375-455C-9EA6-DF929625EA0E}">
        <p15:presenceInfo xmlns:p15="http://schemas.microsoft.com/office/powerpoint/2012/main" userId="S-1-5-21-3990672265-3101368681-3620079621-55399" providerId="AD"/>
      </p:ext>
    </p:extLst>
  </p:cmAuthor>
  <p:cmAuthor id="4" name="Nickson, Christopher S" initials="NCS" lastIdx="21" clrIdx="3">
    <p:extLst>
      <p:ext uri="{19B8F6BF-5375-455C-9EA6-DF929625EA0E}">
        <p15:presenceInfo xmlns:p15="http://schemas.microsoft.com/office/powerpoint/2012/main" userId="S-1-5-21-3990672265-3101368681-3620079621-72242" providerId="AD"/>
      </p:ext>
    </p:extLst>
  </p:cmAuthor>
  <p:cmAuthor id="5" name="Smith, Caroline E" initials="SCE" lastIdx="4" clrIdx="4">
    <p:extLst>
      <p:ext uri="{19B8F6BF-5375-455C-9EA6-DF929625EA0E}">
        <p15:presenceInfo xmlns:p15="http://schemas.microsoft.com/office/powerpoint/2012/main" userId="S-1-5-21-3990672265-3101368681-3620079621-527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030B"/>
    <a:srgbClr val="5C5F68"/>
    <a:srgbClr val="A2A4A3"/>
    <a:srgbClr val="828A8F"/>
    <a:srgbClr val="B20837"/>
    <a:srgbClr val="9B0731"/>
    <a:srgbClr val="F85A87"/>
    <a:srgbClr val="FB97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72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3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614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C44BF2-02D3-485A-A44E-F200A0B4401D}" type="datetimeFigureOut">
              <a:rPr lang="en-US" smtClean="0"/>
              <a:t>3/12/2020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9D2E99-95DE-4E3D-9714-35411C6B52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4687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5B4CD3-2A4B-4755-BFA3-A85D0CB41806}" type="datetimeFigureOut">
              <a:rPr lang="en-US" smtClean="0"/>
              <a:t>3/12/2020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5ECC9B-BDD4-4E85-B7D0-8C7AF19390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96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DFEF08-32CF-4102-9A26-37CA49BC3ECF}" type="slidenum">
              <a:rPr lang="en-US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813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47"/>
          <p:cNvSpPr txBox="1">
            <a:spLocks noChangeArrowheads="1"/>
          </p:cNvSpPr>
          <p:nvPr/>
        </p:nvSpPr>
        <p:spPr bwMode="gray">
          <a:xfrm>
            <a:off x="133048" y="6578667"/>
            <a:ext cx="307808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616365"/>
                </a:solidFill>
              </a:rPr>
              <a:t>Copyright © </a:t>
            </a:r>
            <a:r>
              <a:rPr lang="en-US" sz="800" dirty="0" smtClean="0">
                <a:solidFill>
                  <a:srgbClr val="616365"/>
                </a:solidFill>
              </a:rPr>
              <a:t>2019 </a:t>
            </a:r>
            <a:r>
              <a:rPr lang="en-US" sz="800" dirty="0">
                <a:solidFill>
                  <a:srgbClr val="616365"/>
                </a:solidFill>
              </a:rPr>
              <a:t>by The Segal Group, Inc. All rights reserved. 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6104626" y="5989837"/>
            <a:ext cx="2676912" cy="368363"/>
          </a:xfrm>
          <a:prstGeom prst="rect">
            <a:avLst/>
          </a:prstGeom>
        </p:spPr>
      </p:pic>
      <p:sp>
        <p:nvSpPr>
          <p:cNvPr id="15" name="Picture Placeholder 2"/>
          <p:cNvSpPr>
            <a:spLocks noGrp="1"/>
          </p:cNvSpPr>
          <p:nvPr>
            <p:ph type="pic" sz="quarter" idx="10"/>
          </p:nvPr>
        </p:nvSpPr>
        <p:spPr bwMode="gray">
          <a:xfrm>
            <a:off x="0" y="0"/>
            <a:ext cx="9144000" cy="3429000"/>
          </a:xfrm>
          <a:noFill/>
          <a:ln>
            <a:noFill/>
          </a:ln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6" name="Title 6"/>
          <p:cNvSpPr>
            <a:spLocks noGrp="1"/>
          </p:cNvSpPr>
          <p:nvPr>
            <p:ph type="title"/>
          </p:nvPr>
        </p:nvSpPr>
        <p:spPr bwMode="gray">
          <a:xfrm>
            <a:off x="0" y="3429000"/>
            <a:ext cx="9144000" cy="1066800"/>
          </a:xfrm>
          <a:solidFill>
            <a:schemeClr val="accent5">
              <a:lumMod val="75000"/>
              <a:alpha val="64706"/>
            </a:schemeClr>
          </a:solidFill>
          <a:ln>
            <a:noFill/>
          </a:ln>
          <a:effectLst/>
          <a:extLst/>
        </p:spPr>
        <p:txBody>
          <a:bodyPr vert="horz" wrap="square" lIns="228600" tIns="137160" rIns="228600" bIns="9144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en-US" sz="2800" kern="1200" dirty="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 marL="0" lvl="0" indent="0">
              <a:spcBef>
                <a:spcPct val="65000"/>
              </a:spcBef>
              <a:buClr>
                <a:schemeClr val="accent5"/>
              </a:buClr>
              <a:buFont typeface="Wingdings" pitchFamily="34" charset="2"/>
              <a:buNone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139938" y="4495800"/>
            <a:ext cx="7429500" cy="9144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spcBef>
                <a:spcPts val="1200"/>
              </a:spcBef>
              <a:buNone/>
              <a:defRPr lang="en-US" sz="2200" b="1" kern="0" noProof="0" smtClean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5620334"/>
            <a:ext cx="4253472" cy="378565"/>
          </a:xfrm>
          <a:solidFill>
            <a:schemeClr val="accent4"/>
          </a:solidFill>
        </p:spPr>
        <p:txBody>
          <a:bodyPr wrap="none" lIns="201168" tIns="64008" rIns="201168" bIns="64008" anchor="ctr" anchorCtr="0">
            <a:spAutoFit/>
          </a:bodyPr>
          <a:lstStyle>
            <a:lvl1pPr marL="0" indent="0">
              <a:buFontTx/>
              <a:buNone/>
              <a:defRPr sz="1800" b="1">
                <a:solidFill>
                  <a:schemeClr val="bg1"/>
                </a:solidFill>
              </a:defRPr>
            </a:lvl1pPr>
            <a:lvl2pPr marL="211138" indent="0">
              <a:buFontTx/>
              <a:buNone/>
              <a:defRPr/>
            </a:lvl2pPr>
            <a:lvl3pPr marL="396875" indent="0">
              <a:buFontTx/>
              <a:buNone/>
              <a:defRPr/>
            </a:lvl3pPr>
            <a:lvl4pPr marL="595313" indent="0">
              <a:buFontTx/>
              <a:buNone/>
              <a:defRPr/>
            </a:lvl4pPr>
            <a:lvl5pPr marL="79375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DRAFT or Client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1409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6224" y="76200"/>
            <a:ext cx="871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79562" y="855663"/>
            <a:ext cx="876443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2398466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7"/>
          <p:cNvSpPr txBox="1">
            <a:spLocks/>
          </p:cNvSpPr>
          <p:nvPr/>
        </p:nvSpPr>
        <p:spPr>
          <a:xfrm>
            <a:off x="8578971" y="6616757"/>
            <a:ext cx="547777" cy="2254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296C8835-0D17-40BE-AF3A-B681D566BC7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223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70109"/>
            <a:ext cx="1847092" cy="117957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43593" y="0"/>
            <a:ext cx="3200407" cy="274320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54" y="990600"/>
            <a:ext cx="8915400" cy="5257800"/>
          </a:xfrm>
          <a:prstGeom prst="rect">
            <a:avLst/>
          </a:prstGeom>
        </p:spPr>
        <p:txBody>
          <a:bodyPr/>
          <a:lstStyle>
            <a:lvl1pPr>
              <a:buClr>
                <a:srgbClr val="9C030B"/>
              </a:buClr>
              <a:defRPr/>
            </a:lvl1pPr>
            <a:lvl2pPr>
              <a:buClr>
                <a:srgbClr val="9C030B"/>
              </a:buClr>
              <a:defRPr/>
            </a:lvl2pPr>
            <a:lvl3pPr>
              <a:buClr>
                <a:srgbClr val="9C030B"/>
              </a:buClr>
              <a:defRPr/>
            </a:lvl3pPr>
            <a:lvl4pPr>
              <a:buClr>
                <a:srgbClr val="9C030B"/>
              </a:buClr>
              <a:defRPr/>
            </a:lvl4pPr>
            <a:lvl5pPr>
              <a:buClr>
                <a:srgbClr val="9C030B"/>
              </a:buClr>
              <a:defRPr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6224" y="76200"/>
            <a:ext cx="871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379562" y="855663"/>
            <a:ext cx="876443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232625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70109"/>
            <a:ext cx="1847092" cy="117957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43593" y="0"/>
            <a:ext cx="3200407" cy="274320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54" y="990600"/>
            <a:ext cx="4381500" cy="5334000"/>
          </a:xfrm>
        </p:spPr>
        <p:txBody>
          <a:bodyPr/>
          <a:lstStyle>
            <a:lvl1pPr>
              <a:buClr>
                <a:schemeClr val="accent5"/>
              </a:buCl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1554" y="990600"/>
            <a:ext cx="4381500" cy="5334000"/>
          </a:xfrm>
        </p:spPr>
        <p:txBody>
          <a:bodyPr/>
          <a:lstStyle>
            <a:lvl1pPr>
              <a:buClr>
                <a:schemeClr val="accent5"/>
              </a:buCl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6224" y="76200"/>
            <a:ext cx="871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379562" y="855663"/>
            <a:ext cx="876443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58320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70109"/>
            <a:ext cx="1847092" cy="117957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43593" y="0"/>
            <a:ext cx="3200407" cy="2743206"/>
          </a:xfrm>
          <a:prstGeom prst="rect">
            <a:avLst/>
          </a:prstGeom>
        </p:spPr>
      </p:pic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6224" y="76200"/>
            <a:ext cx="871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76200" y="990600"/>
            <a:ext cx="4361471" cy="639762"/>
          </a:xfrm>
          <a:prstGeom prst="rect">
            <a:avLst/>
          </a:prstGeom>
        </p:spPr>
        <p:txBody>
          <a:bodyPr anchor="b"/>
          <a:lstStyle>
            <a:lvl1pPr marL="214313" indent="-214313">
              <a:buFont typeface="Arial" pitchFamily="34" charset="0"/>
              <a:buChar char=" "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2"/>
          </p:nvPr>
        </p:nvSpPr>
        <p:spPr>
          <a:xfrm>
            <a:off x="67654" y="1676400"/>
            <a:ext cx="4343400" cy="48006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990600"/>
            <a:ext cx="4370996" cy="639762"/>
          </a:xfrm>
          <a:prstGeom prst="rect">
            <a:avLst/>
          </a:prstGeom>
        </p:spPr>
        <p:txBody>
          <a:bodyPr anchor="b"/>
          <a:lstStyle>
            <a:lvl1pPr marL="204788" indent="-204788">
              <a:buFont typeface="Arial" pitchFamily="34" charset="0"/>
              <a:buChar char=" "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76400"/>
            <a:ext cx="4346575" cy="48006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379562" y="855663"/>
            <a:ext cx="876443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08822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 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43593" y="0"/>
            <a:ext cx="3200407" cy="274320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54" y="990600"/>
            <a:ext cx="4343400" cy="2600865"/>
          </a:xfrm>
          <a:prstGeom prst="rect">
            <a:avLst/>
          </a:prstGeom>
        </p:spPr>
        <p:txBody>
          <a:bodyPr/>
          <a:lstStyle>
            <a:lvl1pPr>
              <a:buClr>
                <a:schemeClr val="accent5"/>
              </a:buCl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5854" y="990600"/>
            <a:ext cx="4267200" cy="2590800"/>
          </a:xfrm>
          <a:prstGeom prst="rect">
            <a:avLst/>
          </a:prstGeom>
        </p:spPr>
        <p:txBody>
          <a:bodyPr/>
          <a:lstStyle>
            <a:lvl1pPr>
              <a:buClr>
                <a:schemeClr val="accent5"/>
              </a:buCl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67654" y="3733800"/>
            <a:ext cx="4343400" cy="2743200"/>
          </a:xfrm>
        </p:spPr>
        <p:txBody>
          <a:bodyPr/>
          <a:lstStyle>
            <a:lvl1pPr>
              <a:defRPr sz="1400"/>
            </a:lvl1pPr>
            <a:lvl2pPr>
              <a:buClr>
                <a:schemeClr val="accent5"/>
              </a:buCl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>
          <a:xfrm>
            <a:off x="4715854" y="3733800"/>
            <a:ext cx="4267200" cy="2743200"/>
          </a:xfrm>
        </p:spPr>
        <p:txBody>
          <a:bodyPr/>
          <a:lstStyle>
            <a:lvl1pPr>
              <a:buClr>
                <a:schemeClr val="accent5"/>
              </a:buCl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70109"/>
            <a:ext cx="1847092" cy="1179578"/>
          </a:xfrm>
          <a:prstGeom prst="rect">
            <a:avLst/>
          </a:prstGeom>
        </p:spPr>
      </p:pic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6224" y="76200"/>
            <a:ext cx="871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379562" y="855663"/>
            <a:ext cx="876443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59648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70109"/>
            <a:ext cx="1847092" cy="117957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43593" y="0"/>
            <a:ext cx="3200407" cy="2743206"/>
          </a:xfrm>
          <a:prstGeom prst="rect">
            <a:avLst/>
          </a:prstGeom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6224" y="76200"/>
            <a:ext cx="871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379562" y="855663"/>
            <a:ext cx="876443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634270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Custom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70109"/>
            <a:ext cx="1847092" cy="117957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43593" y="0"/>
            <a:ext cx="3200407" cy="2743206"/>
          </a:xfrm>
          <a:prstGeom prst="rect">
            <a:avLst/>
          </a:prstGeom>
        </p:spPr>
      </p:pic>
      <p:sp>
        <p:nvSpPr>
          <p:cNvPr id="7" name="Slide Number Placeholder 7"/>
          <p:cNvSpPr txBox="1">
            <a:spLocks/>
          </p:cNvSpPr>
          <p:nvPr/>
        </p:nvSpPr>
        <p:spPr>
          <a:xfrm>
            <a:off x="8578971" y="6616757"/>
            <a:ext cx="547777" cy="2254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296C8835-0D17-40BE-AF3A-B681D566BC7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54692" y="6597294"/>
            <a:ext cx="1591056" cy="219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0459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O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04800" y="990600"/>
            <a:ext cx="4114800" cy="5486400"/>
          </a:xfrm>
        </p:spPr>
        <p:txBody>
          <a:bodyPr/>
          <a:lstStyle>
            <a:lvl1pPr marL="0" indent="0">
              <a:buNone/>
              <a:defRPr sz="1200">
                <a:latin typeface="Arial Narrow" panose="020B0606020202030204" pitchFamily="34" charset="0"/>
              </a:defRPr>
            </a:lvl1pPr>
            <a:lvl2pPr marL="153988" indent="-153988">
              <a:defRPr sz="1200">
                <a:latin typeface="Arial Narrow" panose="020B0606020202030204" pitchFamily="34" charset="0"/>
              </a:defRPr>
            </a:lvl2pPr>
            <a:lvl3pPr marL="325438" indent="-171450">
              <a:defRPr sz="1200">
                <a:latin typeface="Arial Narrow" panose="020B0606020202030204" pitchFamily="34" charset="0"/>
              </a:defRPr>
            </a:lvl3pPr>
            <a:lvl4pPr marL="461963" indent="-153988">
              <a:defRPr sz="1200">
                <a:latin typeface="Arial Narrow" panose="020B0606020202030204" pitchFamily="34" charset="0"/>
              </a:defRPr>
            </a:lvl4pPr>
            <a:lvl5pPr marL="581025" indent="-119063">
              <a:defRPr sz="1200"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4724400" y="990600"/>
            <a:ext cx="4114800" cy="4495800"/>
          </a:xfrm>
        </p:spPr>
        <p:txBody>
          <a:bodyPr/>
          <a:lstStyle>
            <a:lvl1pPr marL="0" indent="0">
              <a:buNone/>
              <a:defRPr sz="1200">
                <a:latin typeface="Arial Narrow" panose="020B0606020202030204" pitchFamily="34" charset="0"/>
              </a:defRPr>
            </a:lvl1pPr>
            <a:lvl2pPr marL="161925" indent="-161925">
              <a:defRPr sz="1200">
                <a:latin typeface="Arial Narrow" panose="020B0606020202030204" pitchFamily="34" charset="0"/>
              </a:defRPr>
            </a:lvl2pPr>
            <a:lvl3pPr marL="307975" indent="-146050">
              <a:defRPr sz="1200">
                <a:latin typeface="Arial Narrow" panose="020B0606020202030204" pitchFamily="34" charset="0"/>
              </a:defRPr>
            </a:lvl3pPr>
            <a:lvl4pPr marL="427038" indent="-136525">
              <a:defRPr sz="1200">
                <a:latin typeface="Arial Narrow" panose="020B0606020202030204" pitchFamily="34" charset="0"/>
              </a:defRPr>
            </a:lvl4pPr>
            <a:lvl5pPr marL="530225" indent="-103188">
              <a:defRPr sz="1200"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4724400" y="5562600"/>
            <a:ext cx="4114800" cy="914400"/>
          </a:xfrm>
        </p:spPr>
        <p:txBody>
          <a:bodyPr/>
          <a:lstStyle>
            <a:lvl1pPr marL="0" indent="0">
              <a:buNone/>
              <a:defRPr sz="1000">
                <a:solidFill>
                  <a:schemeClr val="accent4"/>
                </a:solidFill>
                <a:latin typeface="Arial Narrow" panose="020B0606020202030204" pitchFamily="34" charset="0"/>
              </a:defRPr>
            </a:lvl1pPr>
            <a:lvl2pPr marL="211138" indent="0">
              <a:buNone/>
              <a:defRPr sz="1000">
                <a:solidFill>
                  <a:schemeClr val="accent4"/>
                </a:solidFill>
                <a:latin typeface="Arial Narrow" panose="020B0606020202030204" pitchFamily="34" charset="0"/>
              </a:defRPr>
            </a:lvl2pPr>
            <a:lvl3pPr marL="396875" indent="0">
              <a:buNone/>
              <a:defRPr sz="1000">
                <a:solidFill>
                  <a:schemeClr val="accent4"/>
                </a:solidFill>
                <a:latin typeface="Arial Narrow" panose="020B0606020202030204" pitchFamily="34" charset="0"/>
              </a:defRPr>
            </a:lvl3pPr>
            <a:lvl4pPr marL="595313" indent="0">
              <a:buNone/>
              <a:defRPr sz="1000">
                <a:solidFill>
                  <a:schemeClr val="accent4"/>
                </a:solidFill>
                <a:latin typeface="Arial Narrow" panose="020B0606020202030204" pitchFamily="34" charset="0"/>
              </a:defRPr>
            </a:lvl4pPr>
            <a:lvl5pPr marL="793750" indent="0">
              <a:buNone/>
              <a:defRPr sz="1000">
                <a:solidFill>
                  <a:schemeClr val="accent4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379562" y="855663"/>
            <a:ext cx="876443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70648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2752"/>
          <a:stretch/>
        </p:blipFill>
        <p:spPr bwMode="gray">
          <a:xfrm>
            <a:off x="4629551" y="3443954"/>
            <a:ext cx="4484537" cy="3414045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 bwMode="gray">
          <a:xfrm>
            <a:off x="0" y="0"/>
            <a:ext cx="9144000" cy="3429000"/>
          </a:xfrm>
          <a:noFill/>
          <a:ln>
            <a:noFill/>
          </a:ln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itle 6"/>
          <p:cNvSpPr>
            <a:spLocks noGrp="1"/>
          </p:cNvSpPr>
          <p:nvPr>
            <p:ph type="title"/>
          </p:nvPr>
        </p:nvSpPr>
        <p:spPr bwMode="gray">
          <a:xfrm>
            <a:off x="0" y="3429000"/>
            <a:ext cx="9144000" cy="1066800"/>
          </a:xfrm>
          <a:solidFill>
            <a:schemeClr val="accent5">
              <a:lumMod val="75000"/>
              <a:alpha val="64706"/>
            </a:schemeClr>
          </a:solidFill>
          <a:ln>
            <a:noFill/>
          </a:ln>
          <a:effectLst/>
          <a:extLst/>
        </p:spPr>
        <p:txBody>
          <a:bodyPr vert="horz" wrap="square" lIns="228600" tIns="137160" rIns="228600" bIns="9144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en-US" sz="2800" kern="1200" dirty="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 marL="0" lvl="0" indent="0">
              <a:spcBef>
                <a:spcPct val="65000"/>
              </a:spcBef>
              <a:buClr>
                <a:schemeClr val="accent5"/>
              </a:buClr>
              <a:buFont typeface="Wingdings" pitchFamily="34" charset="2"/>
              <a:buNone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139938" y="4495800"/>
            <a:ext cx="7429500" cy="9144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spcBef>
                <a:spcPts val="1200"/>
              </a:spcBef>
              <a:buNone/>
              <a:defRPr lang="en-US" sz="2200" b="1" kern="0" noProof="0" smtClean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5620334"/>
            <a:ext cx="4253472" cy="378565"/>
          </a:xfrm>
          <a:solidFill>
            <a:schemeClr val="accent4"/>
          </a:solidFill>
        </p:spPr>
        <p:txBody>
          <a:bodyPr wrap="none" lIns="201168" tIns="64008" rIns="201168" bIns="64008" anchor="ctr" anchorCtr="0">
            <a:spAutoFit/>
          </a:bodyPr>
          <a:lstStyle>
            <a:lvl1pPr marL="0" marR="0" indent="0" algn="l" defTabSz="914400" rtl="0" eaLnBrk="1" fontAlgn="base" latinLnBrk="0" hangingPunct="1">
              <a:lnSpc>
                <a:spcPct val="90000"/>
              </a:lnSpc>
              <a:spcBef>
                <a:spcPct val="65000"/>
              </a:spcBef>
              <a:spcAft>
                <a:spcPct val="0"/>
              </a:spcAft>
              <a:buClr>
                <a:schemeClr val="accent5"/>
              </a:buClr>
              <a:buSzTx/>
              <a:buFontTx/>
              <a:buNone/>
              <a:tabLst/>
              <a:defRPr sz="1800" b="1">
                <a:solidFill>
                  <a:schemeClr val="bg1"/>
                </a:solidFill>
              </a:defRPr>
            </a:lvl1pPr>
            <a:lvl2pPr marL="211138" indent="0">
              <a:buFontTx/>
              <a:buNone/>
              <a:defRPr/>
            </a:lvl2pPr>
            <a:lvl3pPr marL="396875" indent="0">
              <a:buFontTx/>
              <a:buNone/>
              <a:defRPr/>
            </a:lvl3pPr>
            <a:lvl4pPr marL="595313" indent="0">
              <a:buFontTx/>
              <a:buNone/>
              <a:defRPr/>
            </a:lvl4pPr>
            <a:lvl5pPr marL="79375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DRAFT or Client Name</a:t>
            </a:r>
            <a:endParaRPr lang="en-US" dirty="0"/>
          </a:p>
        </p:txBody>
      </p:sp>
      <p:sp>
        <p:nvSpPr>
          <p:cNvPr id="9" name="Text Box 47"/>
          <p:cNvSpPr txBox="1">
            <a:spLocks noChangeArrowheads="1"/>
          </p:cNvSpPr>
          <p:nvPr/>
        </p:nvSpPr>
        <p:spPr bwMode="gray">
          <a:xfrm>
            <a:off x="133048" y="6578667"/>
            <a:ext cx="307808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616365"/>
                </a:solidFill>
              </a:rPr>
              <a:t>Copyright © </a:t>
            </a:r>
            <a:r>
              <a:rPr lang="en-US" sz="800" dirty="0" smtClean="0">
                <a:solidFill>
                  <a:srgbClr val="616365"/>
                </a:solidFill>
              </a:rPr>
              <a:t>2018 </a:t>
            </a:r>
            <a:r>
              <a:rPr lang="en-US" sz="800" dirty="0">
                <a:solidFill>
                  <a:srgbClr val="616365"/>
                </a:solidFill>
              </a:rPr>
              <a:t>by The Segal Group, Inc. All rights reserved. 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6107204" y="5993827"/>
            <a:ext cx="2674334" cy="368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9437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Alt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2" cstate="screen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829"/>
          <a:stretch/>
        </p:blipFill>
        <p:spPr bwMode="gray">
          <a:xfrm flipV="1">
            <a:off x="4539274" y="0"/>
            <a:ext cx="4604726" cy="4572592"/>
          </a:xfrm>
          <a:prstGeom prst="rect">
            <a:avLst/>
          </a:prstGeom>
        </p:spPr>
      </p:pic>
      <p:sp>
        <p:nvSpPr>
          <p:cNvPr id="15" name="Text Box 47"/>
          <p:cNvSpPr txBox="1">
            <a:spLocks noChangeArrowheads="1"/>
          </p:cNvSpPr>
          <p:nvPr/>
        </p:nvSpPr>
        <p:spPr bwMode="gray">
          <a:xfrm>
            <a:off x="133048" y="6578667"/>
            <a:ext cx="307808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616365"/>
                </a:solidFill>
              </a:rPr>
              <a:t>Copyright © </a:t>
            </a:r>
            <a:r>
              <a:rPr lang="en-US" sz="800" dirty="0" smtClean="0">
                <a:solidFill>
                  <a:srgbClr val="616365"/>
                </a:solidFill>
              </a:rPr>
              <a:t>2018 </a:t>
            </a:r>
            <a:r>
              <a:rPr lang="en-US" sz="800" dirty="0">
                <a:solidFill>
                  <a:srgbClr val="616365"/>
                </a:solidFill>
              </a:rPr>
              <a:t>by The Segal Group, Inc. All rights reserved. 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 bwMode="gray">
          <a:xfrm>
            <a:off x="0" y="1752600"/>
            <a:ext cx="9144000" cy="1066800"/>
          </a:xfrm>
          <a:solidFill>
            <a:schemeClr val="accent5">
              <a:lumMod val="75000"/>
              <a:alpha val="64706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28600" tIns="137160" rIns="228600" bIns="9144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en-US" sz="2800" kern="1200" dirty="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 marL="0" lvl="0" indent="0">
              <a:spcBef>
                <a:spcPct val="65000"/>
              </a:spcBef>
              <a:buClr>
                <a:schemeClr val="accent5"/>
              </a:buClr>
              <a:buFont typeface="Wingdings" pitchFamily="34" charset="2"/>
              <a:buNone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120098" y="2819400"/>
            <a:ext cx="7429500" cy="9144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spcBef>
                <a:spcPts val="1200"/>
              </a:spcBef>
              <a:buNone/>
              <a:defRPr lang="en-US" sz="2200" b="1" kern="0" noProof="0" smtClean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120098" y="1050768"/>
            <a:ext cx="6065354" cy="701832"/>
          </a:xfrm>
          <a:noFill/>
        </p:spPr>
        <p:txBody>
          <a:bodyPr wrap="square" rtlCol="0" anchor="b" anchorCtr="0">
            <a:noAutofit/>
          </a:bodyPr>
          <a:lstStyle>
            <a:lvl1pPr marL="0" indent="0">
              <a:buNone/>
              <a:defRPr lang="en-US" sz="2200" b="1" kern="0" dirty="0">
                <a:solidFill>
                  <a:schemeClr val="accent4"/>
                </a:solidFill>
              </a:defRPr>
            </a:lvl1pPr>
          </a:lstStyle>
          <a:p>
            <a:pPr marL="0" lvl="0" defTabSz="914400" latinLnBrk="0"/>
            <a:r>
              <a:rPr lang="en-US" dirty="0" smtClean="0"/>
              <a:t>Client or Plan Name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120098" y="4191000"/>
            <a:ext cx="6065354" cy="1371600"/>
          </a:xfrm>
          <a:noFill/>
        </p:spPr>
        <p:txBody>
          <a:bodyPr wrap="square" rtlCol="0" anchor="t" anchorCtr="0">
            <a:noAutofit/>
          </a:bodyPr>
          <a:lstStyle>
            <a:lvl1pPr marL="0" indent="0">
              <a:buNone/>
              <a:defRPr lang="en-US" sz="1800" b="0" i="1" kern="0" dirty="0">
                <a:solidFill>
                  <a:schemeClr val="accent4"/>
                </a:solidFill>
              </a:defRPr>
            </a:lvl1pPr>
          </a:lstStyle>
          <a:p>
            <a:pPr marL="0" lvl="0" defTabSz="914400" latinLnBrk="0"/>
            <a:r>
              <a:rPr lang="en-US" dirty="0" smtClean="0"/>
              <a:t>Presented by: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6104626" y="622237"/>
            <a:ext cx="2676912" cy="368363"/>
          </a:xfrm>
          <a:prstGeom prst="rect">
            <a:avLst/>
          </a:prstGeom>
        </p:spPr>
      </p:pic>
      <p:sp>
        <p:nvSpPr>
          <p:cNvPr id="16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733800"/>
            <a:ext cx="4253472" cy="378565"/>
          </a:xfr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01168" tIns="64008" rIns="201168" bIns="64008" numCol="1" anchor="ctr" anchorCtr="0" compatLnSpc="1">
            <a:prstTxWarp prst="textNoShape">
              <a:avLst/>
            </a:prstTxWarp>
            <a:spAutoFit/>
          </a:bodyPr>
          <a:lstStyle>
            <a:lvl1pPr marL="0" indent="0">
              <a:buNone/>
              <a:defRPr lang="en-US" sz="1800" b="1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DRAFT or Client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010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_Alt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 rot="16454853">
            <a:off x="4470200" y="-124166"/>
            <a:ext cx="4544556" cy="4478750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 bwMode="gray">
          <a:xfrm>
            <a:off x="0" y="1752600"/>
            <a:ext cx="9144000" cy="1066800"/>
          </a:xfrm>
          <a:solidFill>
            <a:schemeClr val="accent5">
              <a:lumMod val="75000"/>
              <a:alpha val="64706"/>
            </a:schemeClr>
          </a:solidFill>
          <a:ln>
            <a:noFill/>
          </a:ln>
          <a:effectLst/>
          <a:extLst/>
        </p:spPr>
        <p:txBody>
          <a:bodyPr vert="horz" wrap="square" lIns="228600" tIns="137160" rIns="228600" bIns="9144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en-US" sz="2800" kern="1200" dirty="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 marL="0" lvl="0" indent="0">
              <a:spcBef>
                <a:spcPct val="65000"/>
              </a:spcBef>
              <a:buClr>
                <a:schemeClr val="accent5"/>
              </a:buClr>
              <a:buFont typeface="Wingdings" pitchFamily="34" charset="2"/>
              <a:buNone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120098" y="2819400"/>
            <a:ext cx="7429500" cy="9144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spcBef>
                <a:spcPts val="1200"/>
              </a:spcBef>
              <a:buNone/>
              <a:defRPr lang="en-US" sz="2200" b="1" kern="0" noProof="0" smtClean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120098" y="1050768"/>
            <a:ext cx="6065354" cy="701832"/>
          </a:xfrm>
          <a:noFill/>
        </p:spPr>
        <p:txBody>
          <a:bodyPr wrap="square" rtlCol="0" anchor="b" anchorCtr="0">
            <a:noAutofit/>
          </a:bodyPr>
          <a:lstStyle>
            <a:lvl1pPr marL="0" indent="0">
              <a:buNone/>
              <a:defRPr lang="en-US" sz="2200" b="1" kern="0" dirty="0">
                <a:solidFill>
                  <a:schemeClr val="accent4"/>
                </a:solidFill>
              </a:defRPr>
            </a:lvl1pPr>
          </a:lstStyle>
          <a:p>
            <a:pPr marL="0" lvl="0" defTabSz="914400" latinLnBrk="0"/>
            <a:r>
              <a:rPr lang="en-US" dirty="0" smtClean="0"/>
              <a:t>Client or Plan Name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120098" y="4191000"/>
            <a:ext cx="6065354" cy="1371600"/>
          </a:xfrm>
          <a:noFill/>
        </p:spPr>
        <p:txBody>
          <a:bodyPr wrap="square" rtlCol="0" anchor="t" anchorCtr="0">
            <a:noAutofit/>
          </a:bodyPr>
          <a:lstStyle>
            <a:lvl1pPr marL="0" indent="0">
              <a:buNone/>
              <a:defRPr lang="en-US" sz="1800" b="0" i="1" kern="0" dirty="0">
                <a:solidFill>
                  <a:schemeClr val="accent4"/>
                </a:solidFill>
              </a:defRPr>
            </a:lvl1pPr>
          </a:lstStyle>
          <a:p>
            <a:pPr marL="0" lvl="0" defTabSz="914400" latinLnBrk="0"/>
            <a:r>
              <a:rPr lang="en-US" dirty="0" smtClean="0"/>
              <a:t>Presented by: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733800"/>
            <a:ext cx="4253472" cy="378565"/>
          </a:xfrm>
          <a:solidFill>
            <a:schemeClr val="accent4"/>
          </a:solidFill>
        </p:spPr>
        <p:txBody>
          <a:bodyPr wrap="none" lIns="201168" tIns="64008" rIns="201168" bIns="64008" anchor="ctr" anchorCtr="0">
            <a:spAutoFit/>
          </a:bodyPr>
          <a:lstStyle>
            <a:lvl1pPr marL="0" indent="0">
              <a:buFontTx/>
              <a:buNone/>
              <a:defRPr sz="1800" b="1">
                <a:solidFill>
                  <a:schemeClr val="bg1"/>
                </a:solidFill>
              </a:defRPr>
            </a:lvl1pPr>
            <a:lvl2pPr marL="211138" indent="0">
              <a:buFontTx/>
              <a:buNone/>
              <a:defRPr/>
            </a:lvl2pPr>
            <a:lvl3pPr marL="396875" indent="0">
              <a:buFontTx/>
              <a:buNone/>
              <a:defRPr/>
            </a:lvl3pPr>
            <a:lvl4pPr marL="595313" indent="0">
              <a:buFontTx/>
              <a:buNone/>
              <a:defRPr/>
            </a:lvl4pPr>
            <a:lvl5pPr marL="79375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DRAFT or Client Name</a:t>
            </a:r>
            <a:endParaRPr lang="en-US" dirty="0"/>
          </a:p>
        </p:txBody>
      </p:sp>
      <p:sp>
        <p:nvSpPr>
          <p:cNvPr id="14" name="Text Box 47"/>
          <p:cNvSpPr txBox="1">
            <a:spLocks noChangeArrowheads="1"/>
          </p:cNvSpPr>
          <p:nvPr/>
        </p:nvSpPr>
        <p:spPr bwMode="gray">
          <a:xfrm>
            <a:off x="133048" y="6578667"/>
            <a:ext cx="307808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616365"/>
                </a:solidFill>
              </a:rPr>
              <a:t>Copyright © </a:t>
            </a:r>
            <a:r>
              <a:rPr lang="en-US" sz="800" dirty="0" smtClean="0">
                <a:solidFill>
                  <a:srgbClr val="616365"/>
                </a:solidFill>
              </a:rPr>
              <a:t>2018 </a:t>
            </a:r>
            <a:r>
              <a:rPr lang="en-US" sz="800" dirty="0">
                <a:solidFill>
                  <a:srgbClr val="616365"/>
                </a:solidFill>
              </a:rPr>
              <a:t>by The Segal Group, Inc. All rights reserved. 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6107204" y="615352"/>
            <a:ext cx="2674334" cy="368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595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Section_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43593" y="0"/>
            <a:ext cx="3200407" cy="2743206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70109"/>
            <a:ext cx="1847092" cy="1179578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52399" y="1295400"/>
            <a:ext cx="8229601" cy="5078104"/>
          </a:xfrm>
        </p:spPr>
        <p:txBody>
          <a:bodyPr/>
          <a:lstStyle>
            <a:lvl1pPr marL="342900" indent="-342900">
              <a:buFont typeface="+mj-lt"/>
              <a:buNone/>
              <a:defRPr sz="2000" b="0">
                <a:latin typeface="Arial Black" pitchFamily="34" charset="0"/>
              </a:defRPr>
            </a:lvl1pPr>
            <a:lvl2pPr marL="569913" indent="-212725">
              <a:buClr>
                <a:schemeClr val="accent5"/>
              </a:buClr>
              <a:defRPr sz="2000" b="1"/>
            </a:lvl2pPr>
            <a:lvl3pPr marL="914400" indent="-223838">
              <a:buClr>
                <a:schemeClr val="accent5"/>
              </a:buClr>
              <a:defRPr sz="2000" b="1"/>
            </a:lvl3pPr>
            <a:lvl4pPr marL="1258888" indent="-231775">
              <a:buClr>
                <a:schemeClr val="accent5"/>
              </a:buClr>
              <a:defRPr sz="2000" b="1"/>
            </a:lvl4pPr>
            <a:lvl5pPr marL="1484313" indent="-225425">
              <a:buClr>
                <a:schemeClr val="accent5"/>
              </a:buClr>
              <a:defRPr sz="2000" b="1"/>
            </a:lvl5pPr>
          </a:lstStyle>
          <a:p>
            <a:pPr lvl="0"/>
            <a:r>
              <a:rPr lang="en-US" dirty="0" smtClean="0"/>
              <a:t>	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>
          <a:xfrm>
            <a:off x="8578971" y="6616757"/>
            <a:ext cx="547777" cy="2254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296C8835-0D17-40BE-AF3A-B681D566BC7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54692" y="6597294"/>
            <a:ext cx="1591056" cy="219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065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54" y="990600"/>
            <a:ext cx="8915400" cy="5257800"/>
          </a:xfrm>
          <a:prstGeom prst="rect">
            <a:avLst/>
          </a:prstGeom>
        </p:spPr>
        <p:txBody>
          <a:bodyPr/>
          <a:lstStyle>
            <a:lvl1pPr>
              <a:buClr>
                <a:srgbClr val="9C030B"/>
              </a:buClr>
              <a:defRPr/>
            </a:lvl1pPr>
            <a:lvl2pPr>
              <a:buClr>
                <a:srgbClr val="9C030B"/>
              </a:buClr>
              <a:defRPr/>
            </a:lvl2pPr>
            <a:lvl3pPr>
              <a:buClr>
                <a:srgbClr val="9C030B"/>
              </a:buClr>
              <a:defRPr/>
            </a:lvl3pPr>
            <a:lvl4pPr>
              <a:buClr>
                <a:srgbClr val="9C030B"/>
              </a:buClr>
              <a:defRPr/>
            </a:lvl4pPr>
            <a:lvl5pPr>
              <a:buClr>
                <a:srgbClr val="9C030B"/>
              </a:buClr>
              <a:defRPr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79562" y="855663"/>
            <a:ext cx="876443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6224" y="76200"/>
            <a:ext cx="871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66829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54" y="990600"/>
            <a:ext cx="4343400" cy="5211763"/>
          </a:xfrm>
          <a:prstGeom prst="rect">
            <a:avLst/>
          </a:prstGeom>
        </p:spPr>
        <p:txBody>
          <a:bodyPr/>
          <a:lstStyle>
            <a:lvl1pPr>
              <a:buClr>
                <a:schemeClr val="accent5"/>
              </a:buCl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5854" y="990600"/>
            <a:ext cx="4267200" cy="5211763"/>
          </a:xfrm>
          <a:prstGeom prst="rect">
            <a:avLst/>
          </a:prstGeom>
        </p:spPr>
        <p:txBody>
          <a:bodyPr/>
          <a:lstStyle>
            <a:lvl1pPr>
              <a:buClr>
                <a:schemeClr val="accent5"/>
              </a:buCl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6224" y="76200"/>
            <a:ext cx="871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79562" y="855663"/>
            <a:ext cx="876443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231265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54" y="990600"/>
            <a:ext cx="4343400" cy="2468563"/>
          </a:xfrm>
          <a:prstGeom prst="rect">
            <a:avLst/>
          </a:prstGeom>
        </p:spPr>
        <p:txBody>
          <a:bodyPr/>
          <a:lstStyle>
            <a:lvl1pPr>
              <a:buClr>
                <a:schemeClr val="accent5"/>
              </a:buCl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5854" y="990600"/>
            <a:ext cx="4267200" cy="2459010"/>
          </a:xfrm>
          <a:prstGeom prst="rect">
            <a:avLst/>
          </a:prstGeom>
        </p:spPr>
        <p:txBody>
          <a:bodyPr/>
          <a:lstStyle>
            <a:lvl1pPr>
              <a:buClr>
                <a:schemeClr val="accent5"/>
              </a:buCl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67654" y="3581400"/>
            <a:ext cx="4343400" cy="2667000"/>
          </a:xfrm>
        </p:spPr>
        <p:txBody>
          <a:bodyPr/>
          <a:lstStyle>
            <a:lvl1pPr>
              <a:buClr>
                <a:schemeClr val="accent5"/>
              </a:buCl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>
          <a:xfrm>
            <a:off x="4715854" y="3581400"/>
            <a:ext cx="4267200" cy="2667000"/>
          </a:xfrm>
        </p:spPr>
        <p:txBody>
          <a:bodyPr/>
          <a:lstStyle>
            <a:lvl1pPr>
              <a:buClr>
                <a:schemeClr val="accent5"/>
              </a:buCl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6224" y="76200"/>
            <a:ext cx="871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379562" y="855663"/>
            <a:ext cx="876443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804391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6224" y="76200"/>
            <a:ext cx="871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>
          <a:xfrm>
            <a:off x="76200" y="990600"/>
            <a:ext cx="4361471" cy="639762"/>
          </a:xfrm>
          <a:prstGeom prst="rect">
            <a:avLst/>
          </a:prstGeom>
        </p:spPr>
        <p:txBody>
          <a:bodyPr anchor="b"/>
          <a:lstStyle>
            <a:lvl1pPr marL="214313" indent="-214313">
              <a:buFont typeface="Arial" pitchFamily="34" charset="0"/>
              <a:buChar char=" "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2"/>
          </p:nvPr>
        </p:nvSpPr>
        <p:spPr>
          <a:xfrm>
            <a:off x="67654" y="1676400"/>
            <a:ext cx="4343400" cy="48006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990600"/>
            <a:ext cx="4370996" cy="639762"/>
          </a:xfrm>
          <a:prstGeom prst="rect">
            <a:avLst/>
          </a:prstGeom>
        </p:spPr>
        <p:txBody>
          <a:bodyPr anchor="b"/>
          <a:lstStyle>
            <a:lvl1pPr marL="204788" indent="-204788">
              <a:buFont typeface="Arial" pitchFamily="34" charset="0"/>
              <a:buChar char=" "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76400"/>
            <a:ext cx="4346575" cy="48006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379562" y="855663"/>
            <a:ext cx="876443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08803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654" y="990600"/>
            <a:ext cx="89154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6224" y="76200"/>
            <a:ext cx="871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" name="Slide Number Placeholder 7"/>
          <p:cNvSpPr txBox="1">
            <a:spLocks/>
          </p:cNvSpPr>
          <p:nvPr/>
        </p:nvSpPr>
        <p:spPr>
          <a:xfrm>
            <a:off x="8578971" y="6616757"/>
            <a:ext cx="547777" cy="2254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296C8835-0D17-40BE-AF3A-B681D566BC7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54692" y="6597294"/>
            <a:ext cx="1591056" cy="219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827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5" r:id="rId3"/>
    <p:sldLayoutId id="2147483666" r:id="rId4"/>
    <p:sldLayoutId id="2147483667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  <p:sldLayoutId id="2147483679" r:id="rId16"/>
    <p:sldLayoutId id="2147483680" r:id="rId17"/>
    <p:sldLayoutId id="2147483681" r:id="rId18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9pPr>
    </p:titleStyle>
    <p:bodyStyle>
      <a:lvl1pPr marL="209550" indent="-209550" algn="l" rtl="0" eaLnBrk="1" fontAlgn="base" hangingPunct="1">
        <a:lnSpc>
          <a:spcPct val="90000"/>
        </a:lnSpc>
        <a:spcBef>
          <a:spcPct val="65000"/>
        </a:spcBef>
        <a:spcAft>
          <a:spcPct val="0"/>
        </a:spcAft>
        <a:buClr>
          <a:schemeClr val="accent5"/>
        </a:buClr>
        <a:buFont typeface="Wingdings" pitchFamily="34" charset="2"/>
        <a:buChar char="Ø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95288" indent="-18415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accent5"/>
        </a:buClr>
        <a:buFont typeface="Symbol" pitchFamily="82" charset="2"/>
        <a:buChar char="·"/>
        <a:defRPr sz="1600">
          <a:solidFill>
            <a:schemeClr val="tx1"/>
          </a:solidFill>
          <a:latin typeface="+mn-lt"/>
        </a:defRPr>
      </a:lvl2pPr>
      <a:lvl3pPr marL="593725" indent="-196850" algn="l" rtl="0" eaLnBrk="1" fontAlgn="base" hangingPunct="1">
        <a:lnSpc>
          <a:spcPct val="90000"/>
        </a:lnSpc>
        <a:spcBef>
          <a:spcPct val="15000"/>
        </a:spcBef>
        <a:spcAft>
          <a:spcPct val="0"/>
        </a:spcAft>
        <a:buClr>
          <a:schemeClr val="accent5"/>
        </a:buClr>
        <a:buChar char="–"/>
        <a:defRPr sz="1600">
          <a:solidFill>
            <a:schemeClr val="tx1"/>
          </a:solidFill>
          <a:latin typeface="+mn-lt"/>
        </a:defRPr>
      </a:lvl3pPr>
      <a:lvl4pPr marL="792163" indent="-196850" algn="l" rtl="0" eaLnBrk="1" fontAlgn="base" hangingPunct="1">
        <a:lnSpc>
          <a:spcPct val="90000"/>
        </a:lnSpc>
        <a:spcBef>
          <a:spcPct val="15000"/>
        </a:spcBef>
        <a:spcAft>
          <a:spcPct val="0"/>
        </a:spcAft>
        <a:buClr>
          <a:schemeClr val="accent5"/>
        </a:buClr>
        <a:buChar char="»"/>
        <a:defRPr sz="1600">
          <a:solidFill>
            <a:schemeClr val="tx1"/>
          </a:solidFill>
          <a:latin typeface="+mn-lt"/>
        </a:defRPr>
      </a:lvl4pPr>
      <a:lvl5pPr marL="977900" indent="-184150" algn="l" rtl="0" eaLnBrk="1" fontAlgn="base" hangingPunct="1">
        <a:lnSpc>
          <a:spcPct val="90000"/>
        </a:lnSpc>
        <a:spcBef>
          <a:spcPct val="15000"/>
        </a:spcBef>
        <a:spcAft>
          <a:spcPct val="0"/>
        </a:spcAft>
        <a:buClr>
          <a:schemeClr val="accent5"/>
        </a:buClr>
        <a:buChar char="›"/>
        <a:defRPr sz="1600">
          <a:solidFill>
            <a:schemeClr val="tx1"/>
          </a:solidFill>
          <a:latin typeface="+mn-lt"/>
        </a:defRPr>
      </a:lvl5pPr>
      <a:lvl6pPr marL="1435100" indent="-184150" algn="l" rtl="0" eaLnBrk="1" fontAlgn="base" hangingPunct="1">
        <a:lnSpc>
          <a:spcPct val="90000"/>
        </a:lnSpc>
        <a:spcBef>
          <a:spcPct val="15000"/>
        </a:spcBef>
        <a:spcAft>
          <a:spcPct val="0"/>
        </a:spcAft>
        <a:buClr>
          <a:schemeClr val="folHlink"/>
        </a:buClr>
        <a:buChar char="›"/>
        <a:defRPr sz="1600">
          <a:solidFill>
            <a:schemeClr val="tx1"/>
          </a:solidFill>
          <a:latin typeface="+mn-lt"/>
        </a:defRPr>
      </a:lvl6pPr>
      <a:lvl7pPr marL="1892300" indent="-184150" algn="l" rtl="0" eaLnBrk="1" fontAlgn="base" hangingPunct="1">
        <a:lnSpc>
          <a:spcPct val="90000"/>
        </a:lnSpc>
        <a:spcBef>
          <a:spcPct val="15000"/>
        </a:spcBef>
        <a:spcAft>
          <a:spcPct val="0"/>
        </a:spcAft>
        <a:buClr>
          <a:schemeClr val="folHlink"/>
        </a:buClr>
        <a:buChar char="›"/>
        <a:defRPr sz="1600">
          <a:solidFill>
            <a:schemeClr val="tx1"/>
          </a:solidFill>
          <a:latin typeface="+mn-lt"/>
        </a:defRPr>
      </a:lvl7pPr>
      <a:lvl8pPr marL="2349500" indent="-184150" algn="l" rtl="0" eaLnBrk="1" fontAlgn="base" hangingPunct="1">
        <a:lnSpc>
          <a:spcPct val="90000"/>
        </a:lnSpc>
        <a:spcBef>
          <a:spcPct val="15000"/>
        </a:spcBef>
        <a:spcAft>
          <a:spcPct val="0"/>
        </a:spcAft>
        <a:buClr>
          <a:schemeClr val="folHlink"/>
        </a:buClr>
        <a:buChar char="›"/>
        <a:defRPr sz="1600">
          <a:solidFill>
            <a:schemeClr val="tx1"/>
          </a:solidFill>
          <a:latin typeface="+mn-lt"/>
        </a:defRPr>
      </a:lvl8pPr>
      <a:lvl9pPr marL="2806700" indent="-184150" algn="l" rtl="0" eaLnBrk="1" fontAlgn="base" hangingPunct="1">
        <a:lnSpc>
          <a:spcPct val="90000"/>
        </a:lnSpc>
        <a:spcBef>
          <a:spcPct val="15000"/>
        </a:spcBef>
        <a:spcAft>
          <a:spcPct val="0"/>
        </a:spcAft>
        <a:buClr>
          <a:schemeClr val="folHlink"/>
        </a:buClr>
        <a:buChar char="›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Relationship Id="rId5" Type="http://schemas.openxmlformats.org/officeDocument/2006/relationships/image" Target="../media/image9.png"/><Relationship Id="rId4" Type="http://schemas.openxmlformats.org/officeDocument/2006/relationships/image" Target="../media/image15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https://graduate.ua.edu/wp-content/uploads/2017/05/1612012_MW_129_honors_college_stock.jpg"/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9144000" cy="438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3852082"/>
            <a:ext cx="9144000" cy="1066800"/>
          </a:xfrm>
          <a:solidFill>
            <a:srgbClr val="9C030B">
              <a:alpha val="80000"/>
            </a:srgbClr>
          </a:solidFill>
        </p:spPr>
        <p:txBody>
          <a:bodyPr/>
          <a:lstStyle/>
          <a:p>
            <a:r>
              <a:rPr lang="en-US" dirty="0" smtClean="0"/>
              <a:t>HR TRANSFORMATION INITIATIVE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9938" y="5123599"/>
            <a:ext cx="7429500" cy="914400"/>
          </a:xfrm>
        </p:spPr>
        <p:txBody>
          <a:bodyPr/>
          <a:lstStyle/>
          <a:p>
            <a:r>
              <a:rPr lang="en-US" dirty="0" smtClean="0"/>
              <a:t>Town Hall Forum</a:t>
            </a:r>
          </a:p>
          <a:p>
            <a:r>
              <a:rPr lang="en-US" sz="1800" b="0" i="1" dirty="0" smtClean="0"/>
              <a:t>March 12, 2020</a:t>
            </a:r>
            <a:endParaRPr lang="en-US" sz="1800" b="0" i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1932" y="5126558"/>
            <a:ext cx="5045253" cy="1387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68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28625" y="76200"/>
            <a:ext cx="8715375" cy="762000"/>
          </a:xfrm>
        </p:spPr>
        <p:txBody>
          <a:bodyPr/>
          <a:lstStyle/>
          <a:p>
            <a:r>
              <a:rPr lang="en-US" dirty="0" smtClean="0"/>
              <a:t>HR Transformation Next Steps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8625" y="1091733"/>
            <a:ext cx="8715375" cy="4576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9C030B"/>
              </a:buClr>
              <a:buFont typeface="+mj-lt"/>
              <a:buAutoNum type="arabicPeriod"/>
            </a:pPr>
            <a:r>
              <a:rPr lang="en-US" sz="1600" b="1" dirty="0" smtClean="0">
                <a:solidFill>
                  <a:srgbClr val="5C5F68"/>
                </a:solidFill>
              </a:rPr>
              <a:t>Finalize the HR model</a:t>
            </a:r>
          </a:p>
          <a:p>
            <a:pPr marL="800100" lvl="1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9C030B"/>
              </a:buClr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5C5F68"/>
                </a:solidFill>
              </a:rPr>
              <a:t>Determine distribution and number of HR Business Partners</a:t>
            </a:r>
          </a:p>
          <a:p>
            <a:pPr marL="800100" lvl="1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9C030B"/>
              </a:buClr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5C5F68"/>
                </a:solidFill>
              </a:rPr>
              <a:t>Design Centers of Excellence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9C030B"/>
              </a:buClr>
              <a:buFont typeface="+mj-lt"/>
              <a:buAutoNum type="arabicPeriod"/>
            </a:pPr>
            <a:r>
              <a:rPr lang="en-US" sz="1600" b="1" dirty="0" smtClean="0">
                <a:solidFill>
                  <a:srgbClr val="5C5F68"/>
                </a:solidFill>
              </a:rPr>
              <a:t>Solicit campus stakeholder perspectives about the future of HR</a:t>
            </a:r>
          </a:p>
          <a:p>
            <a:pPr marL="742950" lvl="1" indent="-2857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9C030B"/>
              </a:buClr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5C5F68"/>
                </a:solidFill>
              </a:rPr>
              <a:t>Town Hall Comments</a:t>
            </a:r>
          </a:p>
          <a:p>
            <a:pPr marL="742950" lvl="1" indent="-2857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9C030B"/>
              </a:buClr>
              <a:buFont typeface="Arial" panose="020B0604020202020204" pitchFamily="34" charset="0"/>
              <a:buChar char="•"/>
            </a:pPr>
            <a:r>
              <a:rPr lang="en-US" sz="1600" b="1" dirty="0" err="1" smtClean="0">
                <a:solidFill>
                  <a:srgbClr val="5C5F68"/>
                </a:solidFill>
              </a:rPr>
              <a:t>HReimagined</a:t>
            </a:r>
            <a:r>
              <a:rPr lang="en-US" sz="1600" b="1" dirty="0" smtClean="0">
                <a:solidFill>
                  <a:srgbClr val="5C5F68"/>
                </a:solidFill>
              </a:rPr>
              <a:t> Website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9C030B"/>
              </a:buClr>
              <a:buFont typeface="+mj-lt"/>
              <a:buAutoNum type="arabicPeriod"/>
            </a:pPr>
            <a:r>
              <a:rPr lang="en-US" sz="1600" b="1" dirty="0" smtClean="0">
                <a:solidFill>
                  <a:srgbClr val="5C5F68"/>
                </a:solidFill>
              </a:rPr>
              <a:t>Develop detailed design elements to support HR Transformation</a:t>
            </a:r>
          </a:p>
          <a:p>
            <a:pPr marL="742950" lvl="1" indent="-2857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9C030B"/>
              </a:buClr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5C5F68"/>
                </a:solidFill>
              </a:rPr>
              <a:t>Redesign roles, </a:t>
            </a:r>
            <a:r>
              <a:rPr lang="en-US" sz="1600" b="1" dirty="0">
                <a:solidFill>
                  <a:srgbClr val="5C5F68"/>
                </a:solidFill>
              </a:rPr>
              <a:t>r</a:t>
            </a:r>
            <a:r>
              <a:rPr lang="en-US" sz="1600" b="1" dirty="0" smtClean="0">
                <a:solidFill>
                  <a:srgbClr val="5C5F68"/>
                </a:solidFill>
              </a:rPr>
              <a:t>esponsibilities, accountabilities, and </a:t>
            </a:r>
            <a:r>
              <a:rPr lang="en-US" sz="1600" b="1" dirty="0">
                <a:solidFill>
                  <a:srgbClr val="5C5F68"/>
                </a:solidFill>
              </a:rPr>
              <a:t>f</a:t>
            </a:r>
            <a:r>
              <a:rPr lang="en-US" sz="1600" b="1" dirty="0" smtClean="0">
                <a:solidFill>
                  <a:srgbClr val="5C5F68"/>
                </a:solidFill>
              </a:rPr>
              <a:t>unctions</a:t>
            </a:r>
          </a:p>
          <a:p>
            <a:pPr marL="742950" lvl="1" indent="-2857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9C030B"/>
              </a:buClr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5C5F68"/>
                </a:solidFill>
              </a:rPr>
              <a:t>Review and </a:t>
            </a:r>
            <a:r>
              <a:rPr lang="en-US" sz="1600" b="1" dirty="0" smtClean="0">
                <a:solidFill>
                  <a:srgbClr val="5C5F68"/>
                </a:solidFill>
              </a:rPr>
              <a:t>revise core HR processes </a:t>
            </a:r>
            <a:r>
              <a:rPr lang="en-US" sz="1600" b="1" dirty="0">
                <a:solidFill>
                  <a:srgbClr val="5C5F68"/>
                </a:solidFill>
              </a:rPr>
              <a:t>and </a:t>
            </a:r>
            <a:r>
              <a:rPr lang="en-US" sz="1600" b="1" dirty="0" smtClean="0">
                <a:solidFill>
                  <a:srgbClr val="5C5F68"/>
                </a:solidFill>
              </a:rPr>
              <a:t>technology</a:t>
            </a:r>
            <a:endParaRPr lang="en-US" sz="1600" b="1" dirty="0">
              <a:solidFill>
                <a:srgbClr val="5C5F68"/>
              </a:solidFill>
            </a:endParaRPr>
          </a:p>
          <a:p>
            <a:pPr marL="742950" lvl="1" indent="-2857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9C030B"/>
              </a:buClr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5C5F68"/>
                </a:solidFill>
              </a:rPr>
              <a:t>Develop implementation approach and strategy</a:t>
            </a:r>
          </a:p>
          <a:p>
            <a:pPr marL="800100" lvl="1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9C030B"/>
              </a:buClr>
              <a:buFont typeface="+mj-lt"/>
              <a:buAutoNum type="arabicPeriod"/>
            </a:pPr>
            <a:endParaRPr lang="en-US" sz="1400" dirty="0">
              <a:solidFill>
                <a:srgbClr val="5C5F68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320" y="6454200"/>
            <a:ext cx="1642359" cy="40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74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/>
          </p:cNvSpPr>
          <p:nvPr/>
        </p:nvSpPr>
        <p:spPr bwMode="ltGray">
          <a:xfrm>
            <a:off x="0" y="0"/>
            <a:ext cx="9144000" cy="5930280"/>
          </a:xfrm>
          <a:prstGeom prst="rect">
            <a:avLst/>
          </a:prstGeom>
          <a:solidFill>
            <a:schemeClr val="accent5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ltGray">
          <a:xfrm>
            <a:off x="-439948" y="221940"/>
            <a:ext cx="9144000" cy="54864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sz="3200" dirty="0" smtClean="0">
                <a:solidFill>
                  <a:schemeClr val="bg1"/>
                </a:solidFill>
              </a:rPr>
              <a:t>Questions?</a:t>
            </a:r>
            <a:endParaRPr lang="en-US" sz="3200" dirty="0">
              <a:solidFill>
                <a:schemeClr val="bg1"/>
              </a:solidFill>
            </a:endParaRPr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320" y="6454200"/>
            <a:ext cx="1642359" cy="4038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7476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23292"/>
          <a:stretch/>
        </p:blipFill>
        <p:spPr>
          <a:xfrm>
            <a:off x="431902" y="1075234"/>
            <a:ext cx="8429465" cy="533388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 your thoughts and Ideas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38286" y="3607888"/>
            <a:ext cx="18936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200" dirty="0" smtClean="0">
                <a:solidFill>
                  <a:schemeClr val="bg1"/>
                </a:solidFill>
              </a:rPr>
              <a:t>When will these changes occur?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08190" y="2293105"/>
            <a:ext cx="17469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How many HR Business Partners will there be?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93042" y="1193461"/>
            <a:ext cx="16195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200" dirty="0" smtClean="0">
                <a:solidFill>
                  <a:schemeClr val="bg1"/>
                </a:solidFill>
              </a:rPr>
              <a:t>What will be different about central HR in the new model?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31391" y="2261492"/>
            <a:ext cx="16673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200" dirty="0" smtClean="0">
                <a:solidFill>
                  <a:schemeClr val="bg1"/>
                </a:solidFill>
              </a:rPr>
              <a:t>Where will the HR Business Partners report to?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51172" y="3381664"/>
            <a:ext cx="193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200" dirty="0" smtClean="0">
                <a:solidFill>
                  <a:schemeClr val="bg1"/>
                </a:solidFill>
              </a:rPr>
              <a:t>Why will this model be better for staff and faculty?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320" y="6454200"/>
            <a:ext cx="1642359" cy="40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49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28625" y="76200"/>
            <a:ext cx="8715375" cy="762000"/>
          </a:xfrm>
        </p:spPr>
        <p:txBody>
          <a:bodyPr/>
          <a:lstStyle/>
          <a:p>
            <a:r>
              <a:rPr lang="en-US" dirty="0" smtClean="0"/>
              <a:t>HR Transformation Team Members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0" y="990600"/>
            <a:ext cx="8915400" cy="5697538"/>
          </a:xfrm>
        </p:spPr>
        <p:txBody>
          <a:bodyPr numCol="2" anchor="ctr"/>
          <a:lstStyle/>
          <a:p>
            <a:pPr marL="0" indent="0" algn="ctr">
              <a:buNone/>
            </a:pPr>
            <a:endParaRPr lang="en-US" sz="1400" i="1" dirty="0"/>
          </a:p>
          <a:p>
            <a:pPr marL="0" indent="0" algn="ctr">
              <a:buNone/>
            </a:pPr>
            <a:endParaRPr lang="en-US" sz="1400" i="1" dirty="0" smtClean="0"/>
          </a:p>
          <a:p>
            <a:pPr marL="0" indent="0" algn="ctr">
              <a:buNone/>
            </a:pPr>
            <a:endParaRPr lang="en-US" b="1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589889"/>
              </p:ext>
            </p:extLst>
          </p:nvPr>
        </p:nvGraphicFramePr>
        <p:xfrm>
          <a:off x="428624" y="949035"/>
          <a:ext cx="8362680" cy="5431445"/>
        </p:xfrm>
        <a:graphic>
          <a:graphicData uri="http://schemas.openxmlformats.org/drawingml/2006/table">
            <a:tbl>
              <a:tblPr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{7DF18680-E054-41AD-8BC1-D1AEF772440D}</a:tableStyleId>
              </a:tblPr>
              <a:tblGrid>
                <a:gridCol w="4181340">
                  <a:extLst>
                    <a:ext uri="{9D8B030D-6E8A-4147-A177-3AD203B41FA5}">
                      <a16:colId xmlns:a16="http://schemas.microsoft.com/office/drawing/2014/main" val="856389729"/>
                    </a:ext>
                  </a:extLst>
                </a:gridCol>
                <a:gridCol w="4181340">
                  <a:extLst>
                    <a:ext uri="{9D8B030D-6E8A-4147-A177-3AD203B41FA5}">
                      <a16:colId xmlns:a16="http://schemas.microsoft.com/office/drawing/2014/main" val="1797143416"/>
                    </a:ext>
                  </a:extLst>
                </a:gridCol>
              </a:tblGrid>
              <a:tr h="4168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b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9E1B32"/>
                          </a:solidFill>
                          <a:effectLst/>
                          <a:uLnTx/>
                          <a:uFillTx/>
                        </a:rPr>
                        <a:t>Matt Fajack (Project Sponsor)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Vice President for Finance &amp; Operations</a:t>
                      </a:r>
                      <a:endParaRPr kumimoji="0" lang="en-US" sz="12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b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9E1B32"/>
                          </a:solidFill>
                          <a:effectLst/>
                          <a:uLnTx/>
                          <a:uFillTx/>
                        </a:rPr>
                        <a:t>Kay Palan (Team Leader)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Dean, Culverhouse College of Business</a:t>
                      </a:r>
                      <a:endParaRPr kumimoji="0" lang="en-US" sz="12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3004065"/>
                  </a:ext>
                </a:extLst>
              </a:tr>
              <a:tr h="5711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b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9E1B3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Linda Bonnin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Vice President for Strategic Communications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b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9E1B32"/>
                          </a:solidFill>
                          <a:effectLst/>
                          <a:uLnTx/>
                          <a:uFillTx/>
                        </a:rPr>
                        <a:t>Melanie Danner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Director of Financial Affairs, College of Communication &amp; Information Sciences, Dean's Office</a:t>
                      </a:r>
                      <a:endParaRPr lang="en-US" sz="12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4896208"/>
                  </a:ext>
                </a:extLst>
              </a:tr>
              <a:tr h="4105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b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9E1B3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Rona Donahoe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Professor, Geological Sciences</a:t>
                      </a:r>
                      <a:endParaRPr kumimoji="0" lang="en-US" sz="12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b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9E1B32"/>
                          </a:solidFill>
                          <a:effectLst/>
                          <a:uLnTx/>
                          <a:uFillTx/>
                        </a:rPr>
                        <a:t>Allison Drake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Executive Director of Advancement Operations</a:t>
                      </a:r>
                      <a:endParaRPr kumimoji="0" lang="en-US" sz="12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5206648"/>
                  </a:ext>
                </a:extLst>
              </a:tr>
              <a:tr h="4105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b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9E1B32"/>
                          </a:solidFill>
                          <a:effectLst/>
                          <a:uLnTx/>
                          <a:uFillTx/>
                        </a:rPr>
                        <a:t>Jonathan Halbesleben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Dean, College of Continuing Studies</a:t>
                      </a:r>
                      <a:endParaRPr kumimoji="0" lang="en-US" sz="12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b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9E1B3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Darrell Hargreaves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Associate Director, Facility Operations and Events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61160689"/>
                  </a:ext>
                </a:extLst>
              </a:tr>
              <a:tr h="5711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b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9E1B32"/>
                          </a:solidFill>
                          <a:effectLst/>
                          <a:uLnTx/>
                          <a:uFillTx/>
                        </a:rPr>
                        <a:t>Laverne Harris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Associate Vice President, Finance and Operations Shared Administrative Services</a:t>
                      </a:r>
                      <a:endParaRPr kumimoji="0" lang="en-US" sz="12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b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9E1B3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Steven Hood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u="none" strike="noStrike" kern="0" cap="none" spc="0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Associate VP for Student Life</a:t>
                      </a:r>
                      <a:endParaRPr kumimoji="0" lang="en-US" sz="120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020105"/>
                  </a:ext>
                </a:extLst>
              </a:tr>
              <a:tr h="4661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b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9E1B32"/>
                          </a:solidFill>
                          <a:effectLst/>
                          <a:uLnTx/>
                          <a:uFillTx/>
                        </a:rPr>
                        <a:t>Allison </a:t>
                      </a:r>
                      <a:r>
                        <a:rPr kumimoji="0" lang="en-US" sz="1200" b="1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9E1B32"/>
                          </a:solidFill>
                          <a:effectLst/>
                          <a:uLnTx/>
                          <a:uFillTx/>
                        </a:rPr>
                        <a:t>Jeffreys</a:t>
                      </a:r>
                      <a:endParaRPr kumimoji="0" lang="en-US" sz="1200" b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9E1B32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Assistant Athletics Director, Human Resources</a:t>
                      </a:r>
                      <a:endParaRPr kumimoji="0" lang="en-US" sz="12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b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9E1B32"/>
                          </a:solidFill>
                          <a:effectLst/>
                          <a:uLnTx/>
                          <a:uFillTx/>
                        </a:rPr>
                        <a:t>Jordan Johnson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Business Administrator, Academic Affairs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7954008"/>
                  </a:ext>
                </a:extLst>
              </a:tr>
              <a:tr h="4137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b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9E1B32"/>
                          </a:solidFill>
                          <a:effectLst/>
                          <a:uLnTx/>
                          <a:uFillTx/>
                        </a:rPr>
                        <a:t>James King, Jr.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Professor, Culverhouse College of Business</a:t>
                      </a:r>
                      <a:endParaRPr kumimoji="0" lang="en-US" sz="12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b="1" u="none" strike="noStrike" kern="0" cap="none" spc="0" normalizeH="0" baseline="0" dirty="0" smtClean="0">
                          <a:ln>
                            <a:noFill/>
                          </a:ln>
                          <a:solidFill>
                            <a:srgbClr val="9E1B3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John McGowan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u="none" strike="noStrike" kern="0" cap="none" spc="0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Vice Provost of Information Technology &amp; CIO</a:t>
                      </a:r>
                      <a:endParaRPr kumimoji="0" lang="en-US" sz="120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69152573"/>
                  </a:ext>
                </a:extLst>
              </a:tr>
              <a:tr h="4137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b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9E1B32"/>
                          </a:solidFill>
                          <a:effectLst/>
                          <a:uLnTx/>
                          <a:uFillTx/>
                        </a:rPr>
                        <a:t>Russell J. </a:t>
                      </a:r>
                      <a:r>
                        <a:rPr kumimoji="0" lang="en-US" sz="1200" b="1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9E1B32"/>
                          </a:solidFill>
                          <a:effectLst/>
                          <a:uLnTx/>
                          <a:uFillTx/>
                        </a:rPr>
                        <a:t>Mumper</a:t>
                      </a:r>
                      <a:endParaRPr kumimoji="0" lang="en-US" sz="1200" b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9E1B32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Vice President for Research and Economic Development</a:t>
                      </a:r>
                      <a:endParaRPr kumimoji="0" lang="en-US" sz="12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b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9E1B32"/>
                          </a:solidFill>
                          <a:effectLst/>
                          <a:uLnTx/>
                          <a:uFillTx/>
                        </a:rPr>
                        <a:t>Angel Narvaez – Lugo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Program Assistant, Fraternity &amp; Sorority Life</a:t>
                      </a:r>
                      <a:endParaRPr kumimoji="0" lang="en-US" sz="12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5831904"/>
                  </a:ext>
                </a:extLst>
              </a:tr>
              <a:tr h="4105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b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9E1B32"/>
                          </a:solidFill>
                          <a:effectLst/>
                          <a:uLnTx/>
                          <a:uFillTx/>
                        </a:rPr>
                        <a:t>Travis </a:t>
                      </a:r>
                      <a:r>
                        <a:rPr kumimoji="0" lang="en-US" sz="1200" b="1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9E1B32"/>
                          </a:solidFill>
                          <a:effectLst/>
                          <a:uLnTx/>
                          <a:uFillTx/>
                        </a:rPr>
                        <a:t>Railsback</a:t>
                      </a:r>
                      <a:endParaRPr kumimoji="0" lang="en-US" sz="1200" b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9E1B32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Director, Human Resources</a:t>
                      </a:r>
                      <a:endParaRPr kumimoji="0" lang="en-US" sz="12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b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9E1B32"/>
                          </a:solidFill>
                          <a:effectLst/>
                          <a:uLnTx/>
                          <a:uFillTx/>
                        </a:rPr>
                        <a:t>Lisa </a:t>
                      </a:r>
                      <a:r>
                        <a:rPr kumimoji="0" lang="en-US" sz="1200" b="1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9E1B32"/>
                          </a:solidFill>
                          <a:effectLst/>
                          <a:uLnTx/>
                          <a:uFillTx/>
                        </a:rPr>
                        <a:t>Rhiney</a:t>
                      </a:r>
                      <a:endParaRPr kumimoji="0" lang="en-US" sz="1200" b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9E1B32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Associate Provost</a:t>
                      </a:r>
                      <a:endParaRPr kumimoji="0" lang="en-US" sz="12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51354006"/>
                  </a:ext>
                </a:extLst>
              </a:tr>
              <a:tr h="4105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b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9E1B32"/>
                          </a:solidFill>
                          <a:effectLst/>
                          <a:uLnTx/>
                          <a:uFillTx/>
                        </a:rPr>
                        <a:t>Christine Taylor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Vice President, Office of Diversity</a:t>
                      </a:r>
                      <a:endParaRPr kumimoji="0" lang="en-US" sz="12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b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9E1B32"/>
                          </a:solidFill>
                          <a:effectLst/>
                          <a:uLnTx/>
                          <a:uFillTx/>
                        </a:rPr>
                        <a:t>Chad </a:t>
                      </a:r>
                      <a:r>
                        <a:rPr kumimoji="0" lang="en-US" sz="1200" b="1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9E1B32"/>
                          </a:solidFill>
                          <a:effectLst/>
                          <a:uLnTx/>
                          <a:uFillTx/>
                        </a:rPr>
                        <a:t>Tindol</a:t>
                      </a:r>
                      <a:endParaRPr kumimoji="0" lang="en-US" sz="1200" b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9E1B32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Chief Administrative Officer</a:t>
                      </a:r>
                      <a:endParaRPr kumimoji="0" lang="en-US" sz="12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2703846"/>
                  </a:ext>
                </a:extLst>
              </a:tr>
              <a:tr h="4298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b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9E1B32"/>
                          </a:solidFill>
                          <a:effectLst/>
                          <a:uLnTx/>
                          <a:uFillTx/>
                        </a:rPr>
                        <a:t>Jimmy Vail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Director of Financial Affairs, College of Arts &amp; Sciences</a:t>
                      </a:r>
                      <a:endParaRPr 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b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9E1B3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Rainey Way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Process Improvement Specialist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08375486"/>
                  </a:ext>
                </a:extLst>
              </a:tr>
              <a:tr h="4105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b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9E1B3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Monica Watts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Associate Vice President for Communications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b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9E1B32"/>
                          </a:solidFill>
                          <a:effectLst/>
                          <a:uLnTx/>
                          <a:uFillTx/>
                        </a:rPr>
                        <a:t>Nancy Whittaker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4262E"/>
                        </a:buClr>
                        <a:buSzTx/>
                        <a:buFont typeface="Wingdings" pitchFamily="34" charset="2"/>
                        <a:buNone/>
                        <a:tabLst/>
                        <a:defRPr/>
                      </a:pPr>
                      <a:r>
                        <a:rPr kumimoji="0" lang="en-US" sz="1200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Associate Vice President for Human Resources</a:t>
                      </a:r>
                      <a:endParaRPr kumimoji="0" lang="en-US" sz="12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56992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320" y="6454200"/>
            <a:ext cx="1642359" cy="40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85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867" y="1203165"/>
            <a:ext cx="8499441" cy="464665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56231" y="91796"/>
            <a:ext cx="8715375" cy="762000"/>
          </a:xfrm>
        </p:spPr>
        <p:txBody>
          <a:bodyPr/>
          <a:lstStyle/>
          <a:p>
            <a:r>
              <a:rPr lang="en-US" dirty="0" smtClean="0"/>
              <a:t>Why Does UA need an HR Transformation?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18274" y="1309223"/>
            <a:ext cx="1642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STRUCTURE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68415" y="1309223"/>
            <a:ext cx="1642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TALENT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27915" y="1255362"/>
            <a:ext cx="175088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schemeClr val="bg1"/>
                </a:solidFill>
              </a:rPr>
              <a:t>PROCESSES, POLICIES &amp; TECHNOLOGY</a:t>
            </a:r>
            <a:endParaRPr lang="en-US" sz="105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91772" y="1309223"/>
            <a:ext cx="1642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CULTURE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30796" y="2002612"/>
            <a:ext cx="163157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/>
              <a:t>Address </a:t>
            </a:r>
            <a:r>
              <a:rPr lang="en-US" sz="1200" dirty="0"/>
              <a:t>the </a:t>
            </a:r>
            <a:r>
              <a:rPr lang="en-US" sz="1200" dirty="0" smtClean="0"/>
              <a:t>risks and challenges </a:t>
            </a:r>
            <a:r>
              <a:rPr lang="en-US" sz="1200" dirty="0"/>
              <a:t>of a decentralized HR function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/>
              <a:t>Provide campus stakeholders with better access to HR professionals </a:t>
            </a:r>
            <a:endParaRPr lang="en-US" sz="1200" dirty="0"/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/>
              <a:t>Provide more strategic HR services 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/>
              <a:t>Address existing confusion </a:t>
            </a:r>
            <a:r>
              <a:rPr lang="en-US" sz="1200" dirty="0"/>
              <a:t>between AA and </a:t>
            </a:r>
            <a:r>
              <a:rPr lang="en-US" sz="1200" dirty="0" smtClean="0"/>
              <a:t>HR roles and services</a:t>
            </a:r>
            <a:endParaRPr lang="en-US" sz="1200" dirty="0"/>
          </a:p>
        </p:txBody>
      </p:sp>
      <p:sp>
        <p:nvSpPr>
          <p:cNvPr id="15" name="Rectangle 14"/>
          <p:cNvSpPr/>
          <p:nvPr/>
        </p:nvSpPr>
        <p:spPr>
          <a:xfrm>
            <a:off x="4759209" y="2002612"/>
            <a:ext cx="1776065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/>
              <a:t>Reduce administrative burdens on faculty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/>
              <a:t>Improve </a:t>
            </a:r>
            <a:r>
              <a:rPr lang="en-US" sz="1200" dirty="0"/>
              <a:t>efficiencies and </a:t>
            </a:r>
            <a:r>
              <a:rPr lang="en-US" sz="1200" dirty="0" smtClean="0"/>
              <a:t>reduce HR timelines 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/>
              <a:t>Gain </a:t>
            </a:r>
            <a:r>
              <a:rPr lang="en-US" sz="1200" dirty="0"/>
              <a:t>consistency in HR policies and </a:t>
            </a:r>
            <a:r>
              <a:rPr lang="en-US" sz="1200" dirty="0" smtClean="0"/>
              <a:t>services</a:t>
            </a:r>
            <a:endParaRPr lang="en-US" sz="1200" dirty="0"/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/>
              <a:t>Improve </a:t>
            </a:r>
            <a:r>
              <a:rPr lang="en-US" sz="1200" dirty="0" smtClean="0"/>
              <a:t>core HR processes and systems (e.g., the </a:t>
            </a:r>
            <a:r>
              <a:rPr lang="en-US" sz="1200" dirty="0"/>
              <a:t>performance evaluation </a:t>
            </a:r>
            <a:r>
              <a:rPr lang="en-US" sz="1200" dirty="0" smtClean="0"/>
              <a:t>process)</a:t>
            </a:r>
            <a:endParaRPr lang="en-US" sz="1200" dirty="0"/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/>
              <a:t>Leverage technology to enhance HR services</a:t>
            </a:r>
            <a:endParaRPr lang="en-US" sz="1200" dirty="0"/>
          </a:p>
        </p:txBody>
      </p:sp>
      <p:sp>
        <p:nvSpPr>
          <p:cNvPr id="16" name="Rectangle 15"/>
          <p:cNvSpPr/>
          <p:nvPr/>
        </p:nvSpPr>
        <p:spPr>
          <a:xfrm>
            <a:off x="2598674" y="2002612"/>
            <a:ext cx="174024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/>
              <a:t>Enhance the University’s ability to attract </a:t>
            </a:r>
            <a:r>
              <a:rPr lang="en-US" sz="1200" dirty="0"/>
              <a:t>and retain talent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/>
              <a:t>Better </a:t>
            </a:r>
            <a:r>
              <a:rPr lang="en-US" sz="1200" dirty="0" smtClean="0"/>
              <a:t>educate, develop </a:t>
            </a:r>
            <a:r>
              <a:rPr lang="en-US" sz="1200" dirty="0"/>
              <a:t>and support employees at all levels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/>
              <a:t>Position HR to support and accommodate growth of the University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/>
              <a:t>Enhance the skills and competencies among  </a:t>
            </a:r>
            <a:r>
              <a:rPr lang="en-US" sz="1200" dirty="0"/>
              <a:t>HR professionals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955561" y="2002612"/>
            <a:ext cx="176162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/>
              <a:t>Elevate levels of employee engagement and morale across </a:t>
            </a:r>
            <a:r>
              <a:rPr lang="en-US" sz="1200" dirty="0"/>
              <a:t>campus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/>
              <a:t>Improve the overall work </a:t>
            </a:r>
            <a:r>
              <a:rPr lang="en-US" sz="1200" dirty="0"/>
              <a:t>experience at UA better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/>
              <a:t>Align UA with HR </a:t>
            </a:r>
            <a:r>
              <a:rPr lang="en-US" sz="1200" dirty="0" smtClean="0"/>
              <a:t>leading </a:t>
            </a:r>
            <a:r>
              <a:rPr lang="en-US" sz="1200" dirty="0"/>
              <a:t>practices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320" y="6454200"/>
            <a:ext cx="1642359" cy="40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51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0" y="990600"/>
            <a:ext cx="8915400" cy="5697538"/>
          </a:xfrm>
        </p:spPr>
        <p:txBody>
          <a:bodyPr numCol="2" anchor="ctr"/>
          <a:lstStyle/>
          <a:p>
            <a:pPr marL="0" indent="0" algn="ctr">
              <a:buNone/>
            </a:pPr>
            <a:endParaRPr lang="en-US" sz="1400" i="1" dirty="0"/>
          </a:p>
          <a:p>
            <a:pPr marL="0" indent="0" algn="ctr">
              <a:buNone/>
            </a:pPr>
            <a:endParaRPr lang="en-US" sz="1400" i="1" dirty="0" smtClean="0"/>
          </a:p>
          <a:p>
            <a:pPr marL="0" indent="0" algn="ctr">
              <a:buNone/>
            </a:pPr>
            <a:endParaRPr lang="en-US" b="1" dirty="0" smtClean="0"/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5715000"/>
            <a:ext cx="8229600" cy="0"/>
          </a:xfrm>
          <a:prstGeom prst="line">
            <a:avLst/>
          </a:prstGeom>
          <a:ln w="38100">
            <a:noFill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hevron 6"/>
          <p:cNvSpPr/>
          <p:nvPr/>
        </p:nvSpPr>
        <p:spPr>
          <a:xfrm>
            <a:off x="2304009" y="1219200"/>
            <a:ext cx="2308332" cy="914400"/>
          </a:xfrm>
          <a:prstGeom prst="chevron">
            <a:avLst>
              <a:gd name="adj" fmla="val 30645"/>
            </a:avLst>
          </a:prstGeom>
          <a:solidFill>
            <a:srgbClr val="9C030B"/>
          </a:solidFill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 smtClean="0">
                <a:solidFill>
                  <a:schemeClr val="bg1"/>
                </a:solidFill>
              </a:rPr>
              <a:t>Design HR Model for The Future</a:t>
            </a:r>
            <a:endParaRPr lang="en-US" sz="1300" b="1" dirty="0">
              <a:solidFill>
                <a:schemeClr val="bg1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4483176" y="1211179"/>
            <a:ext cx="2308332" cy="914400"/>
          </a:xfrm>
          <a:prstGeom prst="chevron">
            <a:avLst>
              <a:gd name="adj" fmla="val 30645"/>
            </a:avLst>
          </a:prstGeom>
          <a:solidFill>
            <a:srgbClr val="9C030B"/>
          </a:solidFill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 smtClean="0">
                <a:solidFill>
                  <a:schemeClr val="bg1"/>
                </a:solidFill>
              </a:rPr>
              <a:t>Redesign HR Roles, Structures, and Functions </a:t>
            </a:r>
            <a:endParaRPr lang="en-US" sz="1300" b="1" dirty="0">
              <a:solidFill>
                <a:schemeClr val="bg1"/>
              </a:solidFill>
            </a:endParaRPr>
          </a:p>
        </p:txBody>
      </p:sp>
      <p:sp>
        <p:nvSpPr>
          <p:cNvPr id="9" name="Chevron 8"/>
          <p:cNvSpPr/>
          <p:nvPr/>
        </p:nvSpPr>
        <p:spPr>
          <a:xfrm>
            <a:off x="6697264" y="1219200"/>
            <a:ext cx="2290015" cy="914400"/>
          </a:xfrm>
          <a:prstGeom prst="chevron">
            <a:avLst>
              <a:gd name="adj" fmla="val 30645"/>
            </a:avLst>
          </a:prstGeom>
          <a:solidFill>
            <a:srgbClr val="9C030B"/>
          </a:solidFill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 smtClean="0">
                <a:solidFill>
                  <a:schemeClr val="bg1"/>
                </a:solidFill>
              </a:rPr>
              <a:t>HR Governance, Communication, Culture, Processes and Technology</a:t>
            </a:r>
            <a:endParaRPr lang="en-US" sz="13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33826" y="2282931"/>
            <a:ext cx="2067462" cy="2031325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Design a new and improved HR model that provides for enhanced offerings, including strategic recruitment and retention, strategic compensation and benefits, and learning and development</a:t>
            </a:r>
            <a:endParaRPr lang="en-US" sz="1400" dirty="0" smtClean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92821" y="2276812"/>
            <a:ext cx="1752600" cy="2677656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Create detailed plans to support and implement model that address new structures, roles, services, processes, technology, and culture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Establish timelines, milestones, and implementation plans</a:t>
            </a:r>
          </a:p>
          <a:p>
            <a:pPr marL="117475" indent="-117475">
              <a:buFont typeface="Arial" pitchFamily="34" charset="0"/>
              <a:buChar char="•"/>
            </a:pPr>
            <a:endParaRPr lang="en-US" sz="1400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7382" y="2276812"/>
            <a:ext cx="2102418" cy="289310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  <a:latin typeface="Arial Narrow" panose="020B0606020202030204" pitchFamily="34" charset="0"/>
              </a:rPr>
              <a:t>R</a:t>
            </a:r>
            <a:r>
              <a:rPr lang="en-US" sz="1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eview outcomes from organizational assessment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Conduct </a:t>
            </a:r>
            <a:r>
              <a:rPr lang="en-US" sz="1400" dirty="0" err="1" smtClean="0">
                <a:solidFill>
                  <a:schemeClr val="tx2"/>
                </a:solidFill>
                <a:latin typeface="Arial Narrow" panose="020B0606020202030204" pitchFamily="34" charset="0"/>
              </a:rPr>
              <a:t>SWOT</a:t>
            </a:r>
            <a:r>
              <a:rPr lang="en-US" sz="1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 analysis of HR structures, services, processes, and competencies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Leverage findings to develop recommendations for future state HR organization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Develop detailed roadmap for transforming HR organization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76224" y="76200"/>
            <a:ext cx="8715375" cy="7620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kern="0" smtClean="0"/>
              <a:t>Project Timeline</a:t>
            </a:r>
            <a:br>
              <a:rPr lang="en-US" kern="0" smtClean="0"/>
            </a:br>
            <a:r>
              <a:rPr lang="en-US" sz="1800" b="0" i="1" kern="0" smtClean="0"/>
              <a:t>Phase 1 and Phase 2 Detailed Timeline</a:t>
            </a:r>
            <a:endParaRPr lang="en-US" b="0" i="1" kern="0" dirty="0"/>
          </a:p>
        </p:txBody>
      </p:sp>
      <p:sp>
        <p:nvSpPr>
          <p:cNvPr id="14" name="TextBox 13"/>
          <p:cNvSpPr txBox="1"/>
          <p:nvPr/>
        </p:nvSpPr>
        <p:spPr>
          <a:xfrm>
            <a:off x="107382" y="6044120"/>
            <a:ext cx="4285284" cy="36933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September 2019 – January 2020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12341" y="6031686"/>
            <a:ext cx="4282277" cy="36933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February 2020 – May 2020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6" name="Chevron 15"/>
          <p:cNvSpPr/>
          <p:nvPr/>
        </p:nvSpPr>
        <p:spPr>
          <a:xfrm>
            <a:off x="107382" y="1211179"/>
            <a:ext cx="2308332" cy="914400"/>
          </a:xfrm>
          <a:prstGeom prst="chevron">
            <a:avLst>
              <a:gd name="adj" fmla="val 30645"/>
            </a:avLst>
          </a:prstGeom>
          <a:solidFill>
            <a:srgbClr val="9C030B"/>
          </a:solidFill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 smtClean="0">
                <a:solidFill>
                  <a:schemeClr val="bg1"/>
                </a:solidFill>
              </a:rPr>
              <a:t>Understand Key Components of HR Assessment</a:t>
            </a:r>
            <a:endParaRPr lang="en-US" sz="1300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91507" y="2276812"/>
            <a:ext cx="1970107" cy="181588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Review and revise HR governance structure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Establish communication strategy for varying levels and importance of HR communications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  <a:latin typeface="Arial Narrow" panose="020B0606020202030204" pitchFamily="34" charset="0"/>
              </a:rPr>
              <a:t>Identify change management </a:t>
            </a:r>
            <a:r>
              <a:rPr lang="en-US" sz="1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strategy</a:t>
            </a:r>
            <a:endParaRPr lang="en-US" sz="1400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gray">
          <a:xfrm>
            <a:off x="107382" y="5752953"/>
            <a:ext cx="4285284" cy="24078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marR="0" indent="0" defTabSz="914400" eaLnBrk="1" latinLnBrk="0" hangingPunct="1">
              <a:buClrTx/>
              <a:buSzTx/>
              <a:buFontTx/>
              <a:buNone/>
              <a:tabLst/>
              <a:defRPr kumimoji="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1400" b="1" dirty="0" smtClean="0">
                <a:solidFill>
                  <a:schemeClr val="bg1"/>
                </a:solidFill>
                <a:sym typeface="Wingdings" pitchFamily="34" charset="2"/>
              </a:rPr>
              <a:t>Phase 1</a:t>
            </a:r>
            <a:endParaRPr lang="en-US" altLang="en-US" sz="1400" b="1" dirty="0">
              <a:solidFill>
                <a:schemeClr val="bg1"/>
              </a:solidFill>
              <a:sym typeface="Wingdings" pitchFamily="34" charset="2"/>
            </a:endParaRP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gray">
          <a:xfrm>
            <a:off x="4612340" y="5752953"/>
            <a:ext cx="4282277" cy="24078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marR="0" indent="0" defTabSz="914400" eaLnBrk="1" latinLnBrk="0" hangingPunct="1">
              <a:buClrTx/>
              <a:buSzTx/>
              <a:buFontTx/>
              <a:buNone/>
              <a:tabLst/>
              <a:defRPr kumimoji="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1400" b="1" dirty="0" smtClean="0">
                <a:solidFill>
                  <a:schemeClr val="bg1"/>
                </a:solidFill>
                <a:sym typeface="Wingdings" pitchFamily="34" charset="2"/>
              </a:rPr>
              <a:t>Phase 2</a:t>
            </a:r>
            <a:endParaRPr lang="en-US" altLang="en-US" sz="1400" b="1" dirty="0">
              <a:solidFill>
                <a:schemeClr val="bg1"/>
              </a:solidFill>
              <a:sym typeface="Wingdings" pitchFamily="34" charset="2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320" y="6454200"/>
            <a:ext cx="1642359" cy="40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28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5" name="Picture 11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8807" y="1518362"/>
            <a:ext cx="2042812" cy="345445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" name="TextBox 13"/>
          <p:cNvSpPr txBox="1"/>
          <p:nvPr/>
        </p:nvSpPr>
        <p:spPr>
          <a:xfrm>
            <a:off x="1272833" y="3784799"/>
            <a:ext cx="27794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5A656C"/>
                </a:solidFill>
              </a:rPr>
              <a:t>HR BUSINESS PARTNERS</a:t>
            </a:r>
            <a:endParaRPr lang="en-US" sz="1600" b="1" dirty="0">
              <a:solidFill>
                <a:srgbClr val="5A656C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46364" y="4188165"/>
            <a:ext cx="4432443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5A656C"/>
                </a:solidFill>
              </a:rPr>
              <a:t>Provides HR and employment counsel and advice to </a:t>
            </a:r>
            <a:r>
              <a:rPr lang="en-US" sz="1400" dirty="0" smtClean="0">
                <a:solidFill>
                  <a:srgbClr val="5A656C"/>
                </a:solidFill>
              </a:rPr>
              <a:t>divisional</a:t>
            </a:r>
            <a:r>
              <a:rPr lang="en-US" sz="1400" dirty="0">
                <a:solidFill>
                  <a:srgbClr val="5A656C"/>
                </a:solidFill>
              </a:rPr>
              <a:t>, </a:t>
            </a:r>
            <a:r>
              <a:rPr lang="en-US" sz="1400" dirty="0" smtClean="0">
                <a:solidFill>
                  <a:srgbClr val="5A656C"/>
                </a:solidFill>
              </a:rPr>
              <a:t>unit, </a:t>
            </a:r>
            <a:r>
              <a:rPr lang="en-US" sz="1400" dirty="0">
                <a:solidFill>
                  <a:srgbClr val="5A656C"/>
                </a:solidFill>
              </a:rPr>
              <a:t>and department </a:t>
            </a:r>
            <a:r>
              <a:rPr lang="en-US" sz="1400" dirty="0" smtClean="0">
                <a:solidFill>
                  <a:srgbClr val="5A656C"/>
                </a:solidFill>
              </a:rPr>
              <a:t>leaders </a:t>
            </a:r>
            <a:endParaRPr lang="en-US" sz="1400" dirty="0">
              <a:solidFill>
                <a:srgbClr val="5A656C"/>
              </a:solidFill>
            </a:endParaRPr>
          </a:p>
          <a:p>
            <a:pPr marL="171450" indent="-17145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5A656C"/>
                </a:solidFill>
              </a:rPr>
              <a:t>Assigned or aligned by major </a:t>
            </a:r>
            <a:r>
              <a:rPr lang="en-US" sz="1400" dirty="0" smtClean="0">
                <a:solidFill>
                  <a:srgbClr val="5A656C"/>
                </a:solidFill>
              </a:rPr>
              <a:t>Division, </a:t>
            </a:r>
            <a:r>
              <a:rPr lang="en-US" sz="1400" dirty="0">
                <a:solidFill>
                  <a:srgbClr val="5A656C"/>
                </a:solidFill>
              </a:rPr>
              <a:t>or shared across smaller </a:t>
            </a:r>
            <a:r>
              <a:rPr lang="en-US" sz="1400" dirty="0" smtClean="0">
                <a:solidFill>
                  <a:srgbClr val="5A656C"/>
                </a:solidFill>
              </a:rPr>
              <a:t>units</a:t>
            </a:r>
            <a:r>
              <a:rPr lang="en-US" sz="1400" dirty="0">
                <a:solidFill>
                  <a:srgbClr val="5A656C"/>
                </a:solidFill>
              </a:rPr>
              <a:t> </a:t>
            </a:r>
            <a:r>
              <a:rPr lang="en-US" sz="1400" dirty="0" smtClean="0">
                <a:solidFill>
                  <a:srgbClr val="5A656C"/>
                </a:solidFill>
              </a:rPr>
              <a:t>as appropriate</a:t>
            </a:r>
            <a:endParaRPr lang="en-US" sz="1400" dirty="0">
              <a:solidFill>
                <a:srgbClr val="5A656C"/>
              </a:solidFill>
            </a:endParaRPr>
          </a:p>
          <a:p>
            <a:pPr marL="171450" indent="-17145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5A656C"/>
                </a:solidFill>
              </a:rPr>
              <a:t>Administers and executes </a:t>
            </a:r>
            <a:r>
              <a:rPr lang="en-US" sz="1400" dirty="0" smtClean="0">
                <a:solidFill>
                  <a:srgbClr val="5A656C"/>
                </a:solidFill>
              </a:rPr>
              <a:t>HR and employment policies</a:t>
            </a:r>
            <a:r>
              <a:rPr lang="en-US" sz="1400" dirty="0">
                <a:solidFill>
                  <a:srgbClr val="5A656C"/>
                </a:solidFill>
              </a:rPr>
              <a:t>, </a:t>
            </a:r>
            <a:r>
              <a:rPr lang="en-US" sz="1400" dirty="0" smtClean="0">
                <a:solidFill>
                  <a:srgbClr val="5A656C"/>
                </a:solidFill>
              </a:rPr>
              <a:t>practices, </a:t>
            </a:r>
            <a:r>
              <a:rPr lang="en-US" sz="1400" dirty="0">
                <a:solidFill>
                  <a:srgbClr val="5A656C"/>
                </a:solidFill>
              </a:rPr>
              <a:t>and standards established by Central </a:t>
            </a:r>
            <a:r>
              <a:rPr lang="en-US" sz="1400" dirty="0" smtClean="0">
                <a:solidFill>
                  <a:srgbClr val="5A656C"/>
                </a:solidFill>
              </a:rPr>
              <a:t>HR  </a:t>
            </a:r>
            <a:endParaRPr lang="en-US" sz="1400" dirty="0">
              <a:solidFill>
                <a:srgbClr val="5A656C"/>
              </a:solidFill>
            </a:endParaRPr>
          </a:p>
          <a:p>
            <a:pPr marL="171450" indent="-17145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5A656C"/>
                </a:solidFill>
              </a:rPr>
              <a:t>Provides a wide range of consultative </a:t>
            </a:r>
            <a:r>
              <a:rPr lang="en-US" sz="1400" dirty="0" smtClean="0">
                <a:solidFill>
                  <a:srgbClr val="5A656C"/>
                </a:solidFill>
              </a:rPr>
              <a:t>HR and employment services </a:t>
            </a:r>
            <a:r>
              <a:rPr lang="en-US" sz="1400" dirty="0">
                <a:solidFill>
                  <a:srgbClr val="5A656C"/>
                </a:solidFill>
              </a:rPr>
              <a:t>across the Division or unit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913786" y="1043103"/>
            <a:ext cx="14975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A51D36"/>
                </a:solidFill>
              </a:rPr>
              <a:t>CENTRAL HR</a:t>
            </a:r>
            <a:endParaRPr lang="en-US" sz="1600" b="1" dirty="0">
              <a:solidFill>
                <a:srgbClr val="A51D36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46364" y="1446469"/>
            <a:ext cx="4367436" cy="2360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13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A51D36"/>
                </a:solidFill>
              </a:rPr>
              <a:t>Establishes University-wide employment policies and standards, and guides HR strategies on behalf of the </a:t>
            </a:r>
            <a:r>
              <a:rPr lang="en-US" sz="1400" dirty="0" smtClean="0">
                <a:solidFill>
                  <a:srgbClr val="A51D36"/>
                </a:solidFill>
              </a:rPr>
              <a:t>campus  </a:t>
            </a:r>
            <a:endParaRPr lang="en-US" sz="1400" dirty="0">
              <a:solidFill>
                <a:srgbClr val="A51D36"/>
              </a:solidFill>
            </a:endParaRPr>
          </a:p>
          <a:p>
            <a:pPr marL="171450" indent="-171450">
              <a:lnSpc>
                <a:spcPct val="113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A51D36"/>
                </a:solidFill>
              </a:rPr>
              <a:t>Supports a network of HR Business Partners and the University community through a set of Centers of Excellence delivering core HR services in areas such as Compensation, Benefits, Professional Development, and Employee </a:t>
            </a:r>
            <a:r>
              <a:rPr lang="en-US" sz="1400" dirty="0" smtClean="0">
                <a:solidFill>
                  <a:srgbClr val="A51D36"/>
                </a:solidFill>
              </a:rPr>
              <a:t>Relations</a:t>
            </a:r>
            <a:endParaRPr lang="en-US" sz="1400" dirty="0">
              <a:solidFill>
                <a:srgbClr val="A51D36"/>
              </a:solidFill>
            </a:endParaRPr>
          </a:p>
          <a:p>
            <a:pPr marL="52388" indent="-52388">
              <a:lnSpc>
                <a:spcPct val="113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A51D36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52400" y="238526"/>
            <a:ext cx="7954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A51D36"/>
                </a:solidFill>
              </a:rPr>
              <a:t>A Reimagined Model for Delivering HR Services </a:t>
            </a:r>
            <a:endParaRPr lang="en-US" sz="2400" b="1" dirty="0">
              <a:solidFill>
                <a:srgbClr val="A51D36"/>
              </a:solidFill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5451679" y="3781716"/>
            <a:ext cx="624637" cy="683158"/>
            <a:chOff x="6191250" y="2184400"/>
            <a:chExt cx="830263" cy="908050"/>
          </a:xfrm>
        </p:grpSpPr>
        <p:sp>
          <p:nvSpPr>
            <p:cNvPr id="44" name="Freeform 5"/>
            <p:cNvSpPr>
              <a:spLocks/>
            </p:cNvSpPr>
            <p:nvPr/>
          </p:nvSpPr>
          <p:spPr bwMode="auto">
            <a:xfrm>
              <a:off x="6307138" y="2416175"/>
              <a:ext cx="222250" cy="261938"/>
            </a:xfrm>
            <a:custGeom>
              <a:avLst/>
              <a:gdLst>
                <a:gd name="T0" fmla="*/ 69 w 69"/>
                <a:gd name="T1" fmla="*/ 37 h 82"/>
                <a:gd name="T2" fmla="*/ 34 w 69"/>
                <a:gd name="T3" fmla="*/ 82 h 82"/>
                <a:gd name="T4" fmla="*/ 0 w 69"/>
                <a:gd name="T5" fmla="*/ 37 h 82"/>
                <a:gd name="T6" fmla="*/ 34 w 69"/>
                <a:gd name="T7" fmla="*/ 0 h 82"/>
                <a:gd name="T8" fmla="*/ 69 w 69"/>
                <a:gd name="T9" fmla="*/ 37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82">
                  <a:moveTo>
                    <a:pt x="69" y="37"/>
                  </a:moveTo>
                  <a:cubicBezTo>
                    <a:pt x="69" y="64"/>
                    <a:pt x="53" y="82"/>
                    <a:pt x="34" y="82"/>
                  </a:cubicBezTo>
                  <a:cubicBezTo>
                    <a:pt x="16" y="82"/>
                    <a:pt x="0" y="64"/>
                    <a:pt x="0" y="37"/>
                  </a:cubicBezTo>
                  <a:cubicBezTo>
                    <a:pt x="0" y="16"/>
                    <a:pt x="16" y="0"/>
                    <a:pt x="34" y="0"/>
                  </a:cubicBezTo>
                  <a:cubicBezTo>
                    <a:pt x="53" y="0"/>
                    <a:pt x="69" y="16"/>
                    <a:pt x="69" y="37"/>
                  </a:cubicBezTo>
                  <a:close/>
                </a:path>
              </a:pathLst>
            </a:custGeom>
            <a:noFill/>
            <a:ln w="12700" cap="rnd">
              <a:solidFill>
                <a:srgbClr val="5A656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6"/>
            <p:cNvSpPr>
              <a:spLocks/>
            </p:cNvSpPr>
            <p:nvPr/>
          </p:nvSpPr>
          <p:spPr bwMode="auto">
            <a:xfrm>
              <a:off x="6354763" y="2832100"/>
              <a:ext cx="647700" cy="260350"/>
            </a:xfrm>
            <a:custGeom>
              <a:avLst/>
              <a:gdLst>
                <a:gd name="T0" fmla="*/ 0 w 408"/>
                <a:gd name="T1" fmla="*/ 164 h 164"/>
                <a:gd name="T2" fmla="*/ 361 w 408"/>
                <a:gd name="T3" fmla="*/ 164 h 164"/>
                <a:gd name="T4" fmla="*/ 408 w 408"/>
                <a:gd name="T5" fmla="*/ 0 h 164"/>
                <a:gd name="T6" fmla="*/ 156 w 408"/>
                <a:gd name="T7" fmla="*/ 0 h 164"/>
                <a:gd name="T8" fmla="*/ 108 w 408"/>
                <a:gd name="T9" fmla="*/ 16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8" h="164">
                  <a:moveTo>
                    <a:pt x="0" y="164"/>
                  </a:moveTo>
                  <a:lnTo>
                    <a:pt x="361" y="164"/>
                  </a:lnTo>
                  <a:lnTo>
                    <a:pt x="408" y="0"/>
                  </a:lnTo>
                  <a:lnTo>
                    <a:pt x="156" y="0"/>
                  </a:lnTo>
                  <a:lnTo>
                    <a:pt x="108" y="164"/>
                  </a:lnTo>
                </a:path>
              </a:pathLst>
            </a:custGeom>
            <a:noFill/>
            <a:ln w="12700" cap="rnd">
              <a:solidFill>
                <a:srgbClr val="5A656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7"/>
            <p:cNvSpPr>
              <a:spLocks/>
            </p:cNvSpPr>
            <p:nvPr/>
          </p:nvSpPr>
          <p:spPr bwMode="auto">
            <a:xfrm>
              <a:off x="6780213" y="2184400"/>
              <a:ext cx="222250" cy="231775"/>
            </a:xfrm>
            <a:custGeom>
              <a:avLst/>
              <a:gdLst>
                <a:gd name="T0" fmla="*/ 51 w 69"/>
                <a:gd name="T1" fmla="*/ 0 h 72"/>
                <a:gd name="T2" fmla="*/ 12 w 69"/>
                <a:gd name="T3" fmla="*/ 0 h 72"/>
                <a:gd name="T4" fmla="*/ 0 w 69"/>
                <a:gd name="T5" fmla="*/ 12 h 72"/>
                <a:gd name="T6" fmla="*/ 0 w 69"/>
                <a:gd name="T7" fmla="*/ 60 h 72"/>
                <a:gd name="T8" fmla="*/ 12 w 69"/>
                <a:gd name="T9" fmla="*/ 72 h 72"/>
                <a:gd name="T10" fmla="*/ 58 w 69"/>
                <a:gd name="T11" fmla="*/ 72 h 72"/>
                <a:gd name="T12" fmla="*/ 69 w 69"/>
                <a:gd name="T13" fmla="*/ 60 h 72"/>
                <a:gd name="T14" fmla="*/ 69 w 69"/>
                <a:gd name="T15" fmla="*/ 33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9" h="72">
                  <a:moveTo>
                    <a:pt x="51" y="0"/>
                  </a:moveTo>
                  <a:cubicBezTo>
                    <a:pt x="45" y="0"/>
                    <a:pt x="34" y="0"/>
                    <a:pt x="12" y="0"/>
                  </a:cubicBezTo>
                  <a:cubicBezTo>
                    <a:pt x="6" y="0"/>
                    <a:pt x="0" y="6"/>
                    <a:pt x="0" y="12"/>
                  </a:cubicBezTo>
                  <a:cubicBezTo>
                    <a:pt x="0" y="12"/>
                    <a:pt x="0" y="12"/>
                    <a:pt x="0" y="60"/>
                  </a:cubicBezTo>
                  <a:cubicBezTo>
                    <a:pt x="0" y="66"/>
                    <a:pt x="6" y="72"/>
                    <a:pt x="12" y="72"/>
                  </a:cubicBezTo>
                  <a:cubicBezTo>
                    <a:pt x="12" y="72"/>
                    <a:pt x="12" y="72"/>
                    <a:pt x="58" y="72"/>
                  </a:cubicBezTo>
                  <a:cubicBezTo>
                    <a:pt x="63" y="72"/>
                    <a:pt x="69" y="66"/>
                    <a:pt x="69" y="60"/>
                  </a:cubicBezTo>
                  <a:cubicBezTo>
                    <a:pt x="69" y="60"/>
                    <a:pt x="69" y="60"/>
                    <a:pt x="69" y="33"/>
                  </a:cubicBezTo>
                </a:path>
              </a:pathLst>
            </a:custGeom>
            <a:noFill/>
            <a:ln w="12700" cap="rnd">
              <a:solidFill>
                <a:srgbClr val="5A656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8"/>
            <p:cNvSpPr>
              <a:spLocks/>
            </p:cNvSpPr>
            <p:nvPr/>
          </p:nvSpPr>
          <p:spPr bwMode="auto">
            <a:xfrm>
              <a:off x="6858000" y="2184400"/>
              <a:ext cx="163513" cy="134938"/>
            </a:xfrm>
            <a:custGeom>
              <a:avLst/>
              <a:gdLst>
                <a:gd name="T0" fmla="*/ 0 w 103"/>
                <a:gd name="T1" fmla="*/ 61 h 85"/>
                <a:gd name="T2" fmla="*/ 24 w 103"/>
                <a:gd name="T3" fmla="*/ 85 h 85"/>
                <a:gd name="T4" fmla="*/ 103 w 103"/>
                <a:gd name="T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85">
                  <a:moveTo>
                    <a:pt x="0" y="61"/>
                  </a:moveTo>
                  <a:lnTo>
                    <a:pt x="24" y="85"/>
                  </a:lnTo>
                  <a:lnTo>
                    <a:pt x="103" y="0"/>
                  </a:lnTo>
                </a:path>
              </a:pathLst>
            </a:custGeom>
            <a:noFill/>
            <a:ln w="12700" cap="rnd">
              <a:solidFill>
                <a:srgbClr val="5A656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9"/>
            <p:cNvSpPr>
              <a:spLocks/>
            </p:cNvSpPr>
            <p:nvPr/>
          </p:nvSpPr>
          <p:spPr bwMode="auto">
            <a:xfrm>
              <a:off x="6780213" y="2495550"/>
              <a:ext cx="222250" cy="231775"/>
            </a:xfrm>
            <a:custGeom>
              <a:avLst/>
              <a:gdLst>
                <a:gd name="T0" fmla="*/ 51 w 69"/>
                <a:gd name="T1" fmla="*/ 0 h 72"/>
                <a:gd name="T2" fmla="*/ 12 w 69"/>
                <a:gd name="T3" fmla="*/ 0 h 72"/>
                <a:gd name="T4" fmla="*/ 0 w 69"/>
                <a:gd name="T5" fmla="*/ 12 h 72"/>
                <a:gd name="T6" fmla="*/ 0 w 69"/>
                <a:gd name="T7" fmla="*/ 60 h 72"/>
                <a:gd name="T8" fmla="*/ 12 w 69"/>
                <a:gd name="T9" fmla="*/ 72 h 72"/>
                <a:gd name="T10" fmla="*/ 58 w 69"/>
                <a:gd name="T11" fmla="*/ 72 h 72"/>
                <a:gd name="T12" fmla="*/ 69 w 69"/>
                <a:gd name="T13" fmla="*/ 60 h 72"/>
                <a:gd name="T14" fmla="*/ 69 w 69"/>
                <a:gd name="T15" fmla="*/ 3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9" h="72">
                  <a:moveTo>
                    <a:pt x="51" y="0"/>
                  </a:moveTo>
                  <a:cubicBezTo>
                    <a:pt x="45" y="0"/>
                    <a:pt x="34" y="0"/>
                    <a:pt x="12" y="0"/>
                  </a:cubicBezTo>
                  <a:cubicBezTo>
                    <a:pt x="6" y="0"/>
                    <a:pt x="0" y="6"/>
                    <a:pt x="0" y="12"/>
                  </a:cubicBezTo>
                  <a:cubicBezTo>
                    <a:pt x="0" y="12"/>
                    <a:pt x="0" y="12"/>
                    <a:pt x="0" y="60"/>
                  </a:cubicBezTo>
                  <a:cubicBezTo>
                    <a:pt x="0" y="66"/>
                    <a:pt x="6" y="72"/>
                    <a:pt x="12" y="72"/>
                  </a:cubicBezTo>
                  <a:cubicBezTo>
                    <a:pt x="12" y="72"/>
                    <a:pt x="12" y="72"/>
                    <a:pt x="58" y="72"/>
                  </a:cubicBezTo>
                  <a:cubicBezTo>
                    <a:pt x="63" y="72"/>
                    <a:pt x="69" y="66"/>
                    <a:pt x="69" y="60"/>
                  </a:cubicBezTo>
                  <a:cubicBezTo>
                    <a:pt x="69" y="60"/>
                    <a:pt x="69" y="60"/>
                    <a:pt x="69" y="32"/>
                  </a:cubicBezTo>
                </a:path>
              </a:pathLst>
            </a:custGeom>
            <a:noFill/>
            <a:ln w="12700" cap="rnd">
              <a:solidFill>
                <a:srgbClr val="5A656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0"/>
            <p:cNvSpPr>
              <a:spLocks/>
            </p:cNvSpPr>
            <p:nvPr/>
          </p:nvSpPr>
          <p:spPr bwMode="auto">
            <a:xfrm>
              <a:off x="6858000" y="2495550"/>
              <a:ext cx="163513" cy="134938"/>
            </a:xfrm>
            <a:custGeom>
              <a:avLst/>
              <a:gdLst>
                <a:gd name="T0" fmla="*/ 0 w 103"/>
                <a:gd name="T1" fmla="*/ 61 h 85"/>
                <a:gd name="T2" fmla="*/ 24 w 103"/>
                <a:gd name="T3" fmla="*/ 85 h 85"/>
                <a:gd name="T4" fmla="*/ 103 w 103"/>
                <a:gd name="T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85">
                  <a:moveTo>
                    <a:pt x="0" y="61"/>
                  </a:moveTo>
                  <a:lnTo>
                    <a:pt x="24" y="85"/>
                  </a:lnTo>
                  <a:lnTo>
                    <a:pt x="103" y="0"/>
                  </a:lnTo>
                </a:path>
              </a:pathLst>
            </a:custGeom>
            <a:noFill/>
            <a:ln w="12700" cap="rnd">
              <a:solidFill>
                <a:srgbClr val="5A656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1"/>
            <p:cNvSpPr>
              <a:spLocks/>
            </p:cNvSpPr>
            <p:nvPr/>
          </p:nvSpPr>
          <p:spPr bwMode="auto">
            <a:xfrm>
              <a:off x="6191250" y="2717800"/>
              <a:ext cx="454025" cy="374650"/>
            </a:xfrm>
            <a:custGeom>
              <a:avLst/>
              <a:gdLst>
                <a:gd name="T0" fmla="*/ 29 w 141"/>
                <a:gd name="T1" fmla="*/ 52 h 117"/>
                <a:gd name="T2" fmla="*/ 29 w 141"/>
                <a:gd name="T3" fmla="*/ 87 h 117"/>
                <a:gd name="T4" fmla="*/ 67 w 141"/>
                <a:gd name="T5" fmla="*/ 87 h 117"/>
                <a:gd name="T6" fmla="*/ 82 w 141"/>
                <a:gd name="T7" fmla="*/ 102 h 117"/>
                <a:gd name="T8" fmla="*/ 67 w 141"/>
                <a:gd name="T9" fmla="*/ 117 h 117"/>
                <a:gd name="T10" fmla="*/ 23 w 141"/>
                <a:gd name="T11" fmla="*/ 117 h 117"/>
                <a:gd name="T12" fmla="*/ 0 w 141"/>
                <a:gd name="T13" fmla="*/ 93 h 117"/>
                <a:gd name="T14" fmla="*/ 0 w 141"/>
                <a:gd name="T15" fmla="*/ 27 h 117"/>
                <a:gd name="T16" fmla="*/ 10 w 141"/>
                <a:gd name="T17" fmla="*/ 11 h 117"/>
                <a:gd name="T18" fmla="*/ 70 w 141"/>
                <a:gd name="T19" fmla="*/ 0 h 117"/>
                <a:gd name="T20" fmla="*/ 131 w 141"/>
                <a:gd name="T21" fmla="*/ 11 h 117"/>
                <a:gd name="T22" fmla="*/ 141 w 141"/>
                <a:gd name="T23" fmla="*/ 27 h 117"/>
                <a:gd name="T24" fmla="*/ 141 w 141"/>
                <a:gd name="T25" fmla="*/ 35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1" h="117">
                  <a:moveTo>
                    <a:pt x="29" y="52"/>
                  </a:moveTo>
                  <a:cubicBezTo>
                    <a:pt x="29" y="87"/>
                    <a:pt x="29" y="87"/>
                    <a:pt x="29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76" y="87"/>
                    <a:pt x="82" y="93"/>
                    <a:pt x="82" y="102"/>
                  </a:cubicBezTo>
                  <a:cubicBezTo>
                    <a:pt x="82" y="111"/>
                    <a:pt x="76" y="117"/>
                    <a:pt x="67" y="117"/>
                  </a:cubicBezTo>
                  <a:cubicBezTo>
                    <a:pt x="23" y="117"/>
                    <a:pt x="23" y="117"/>
                    <a:pt x="23" y="117"/>
                  </a:cubicBezTo>
                  <a:cubicBezTo>
                    <a:pt x="10" y="117"/>
                    <a:pt x="0" y="106"/>
                    <a:pt x="0" y="93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1"/>
                    <a:pt x="4" y="14"/>
                    <a:pt x="10" y="11"/>
                  </a:cubicBezTo>
                  <a:cubicBezTo>
                    <a:pt x="22" y="7"/>
                    <a:pt x="42" y="0"/>
                    <a:pt x="70" y="0"/>
                  </a:cubicBezTo>
                  <a:cubicBezTo>
                    <a:pt x="98" y="0"/>
                    <a:pt x="119" y="7"/>
                    <a:pt x="131" y="11"/>
                  </a:cubicBezTo>
                  <a:cubicBezTo>
                    <a:pt x="137" y="14"/>
                    <a:pt x="141" y="21"/>
                    <a:pt x="141" y="27"/>
                  </a:cubicBezTo>
                  <a:cubicBezTo>
                    <a:pt x="141" y="35"/>
                    <a:pt x="141" y="35"/>
                    <a:pt x="141" y="35"/>
                  </a:cubicBezTo>
                </a:path>
              </a:pathLst>
            </a:custGeom>
            <a:noFill/>
            <a:ln w="12700" cap="rnd">
              <a:solidFill>
                <a:srgbClr val="5A656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5538866" y="2009710"/>
            <a:ext cx="663210" cy="673770"/>
            <a:chOff x="4953000" y="685800"/>
            <a:chExt cx="2339407" cy="1838325"/>
          </a:xfrm>
        </p:grpSpPr>
        <p:sp>
          <p:nvSpPr>
            <p:cNvPr id="20" name="Freeform 7"/>
            <p:cNvSpPr>
              <a:spLocks/>
            </p:cNvSpPr>
            <p:nvPr/>
          </p:nvSpPr>
          <p:spPr bwMode="auto">
            <a:xfrm>
              <a:off x="5236916" y="2171942"/>
              <a:ext cx="319088" cy="158750"/>
            </a:xfrm>
            <a:custGeom>
              <a:avLst/>
              <a:gdLst>
                <a:gd name="T0" fmla="*/ 0 w 68"/>
                <a:gd name="T1" fmla="*/ 30 h 34"/>
                <a:gd name="T2" fmla="*/ 17 w 68"/>
                <a:gd name="T3" fmla="*/ 20 h 34"/>
                <a:gd name="T4" fmla="*/ 23 w 68"/>
                <a:gd name="T5" fmla="*/ 2 h 34"/>
                <a:gd name="T6" fmla="*/ 20 w 68"/>
                <a:gd name="T7" fmla="*/ 30 h 34"/>
                <a:gd name="T8" fmla="*/ 52 w 68"/>
                <a:gd name="T9" fmla="*/ 7 h 34"/>
                <a:gd name="T10" fmla="*/ 44 w 68"/>
                <a:gd name="T11" fmla="*/ 30 h 34"/>
                <a:gd name="T12" fmla="*/ 68 w 68"/>
                <a:gd name="T13" fmla="*/ 22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" h="34">
                  <a:moveTo>
                    <a:pt x="0" y="30"/>
                  </a:moveTo>
                  <a:cubicBezTo>
                    <a:pt x="0" y="30"/>
                    <a:pt x="11" y="24"/>
                    <a:pt x="17" y="20"/>
                  </a:cubicBezTo>
                  <a:cubicBezTo>
                    <a:pt x="24" y="14"/>
                    <a:pt x="28" y="4"/>
                    <a:pt x="23" y="2"/>
                  </a:cubicBezTo>
                  <a:cubicBezTo>
                    <a:pt x="15" y="0"/>
                    <a:pt x="13" y="26"/>
                    <a:pt x="20" y="30"/>
                  </a:cubicBezTo>
                  <a:cubicBezTo>
                    <a:pt x="29" y="34"/>
                    <a:pt x="52" y="7"/>
                    <a:pt x="52" y="7"/>
                  </a:cubicBezTo>
                  <a:cubicBezTo>
                    <a:pt x="44" y="30"/>
                    <a:pt x="44" y="30"/>
                    <a:pt x="44" y="30"/>
                  </a:cubicBezTo>
                  <a:cubicBezTo>
                    <a:pt x="44" y="30"/>
                    <a:pt x="54" y="22"/>
                    <a:pt x="68" y="22"/>
                  </a:cubicBezTo>
                </a:path>
              </a:pathLst>
            </a:custGeom>
            <a:noFill/>
            <a:ln w="12700" cap="rnd">
              <a:solidFill>
                <a:srgbClr val="A51D3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4953000" y="685800"/>
              <a:ext cx="2339407" cy="1838325"/>
              <a:chOff x="2903538" y="3160713"/>
              <a:chExt cx="801687" cy="754062"/>
            </a:xfrm>
          </p:grpSpPr>
          <p:sp>
            <p:nvSpPr>
              <p:cNvPr id="22" name="Freeform 16"/>
              <p:cNvSpPr>
                <a:spLocks/>
              </p:cNvSpPr>
              <p:nvPr/>
            </p:nvSpPr>
            <p:spPr bwMode="auto">
              <a:xfrm>
                <a:off x="2903538" y="3160713"/>
                <a:ext cx="573087" cy="754062"/>
              </a:xfrm>
              <a:custGeom>
                <a:avLst/>
                <a:gdLst>
                  <a:gd name="T0" fmla="*/ 361 w 361"/>
                  <a:gd name="T1" fmla="*/ 102 h 475"/>
                  <a:gd name="T2" fmla="*/ 361 w 361"/>
                  <a:gd name="T3" fmla="*/ 0 h 475"/>
                  <a:gd name="T4" fmla="*/ 0 w 361"/>
                  <a:gd name="T5" fmla="*/ 0 h 475"/>
                  <a:gd name="T6" fmla="*/ 0 w 361"/>
                  <a:gd name="T7" fmla="*/ 475 h 475"/>
                  <a:gd name="T8" fmla="*/ 361 w 361"/>
                  <a:gd name="T9" fmla="*/ 475 h 475"/>
                  <a:gd name="T10" fmla="*/ 361 w 361"/>
                  <a:gd name="T11" fmla="*/ 305 h 4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1" h="475">
                    <a:moveTo>
                      <a:pt x="361" y="102"/>
                    </a:moveTo>
                    <a:lnTo>
                      <a:pt x="361" y="0"/>
                    </a:lnTo>
                    <a:lnTo>
                      <a:pt x="0" y="0"/>
                    </a:lnTo>
                    <a:lnTo>
                      <a:pt x="0" y="475"/>
                    </a:lnTo>
                    <a:lnTo>
                      <a:pt x="361" y="475"/>
                    </a:lnTo>
                    <a:lnTo>
                      <a:pt x="361" y="305"/>
                    </a:lnTo>
                  </a:path>
                </a:pathLst>
              </a:custGeom>
              <a:noFill/>
              <a:ln w="12700" cap="flat">
                <a:solidFill>
                  <a:srgbClr val="A51D3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17"/>
              <p:cNvSpPr>
                <a:spLocks/>
              </p:cNvSpPr>
              <p:nvPr/>
            </p:nvSpPr>
            <p:spPr bwMode="auto">
              <a:xfrm>
                <a:off x="3168650" y="3263900"/>
                <a:ext cx="523875" cy="528637"/>
              </a:xfrm>
              <a:custGeom>
                <a:avLst/>
                <a:gdLst>
                  <a:gd name="T0" fmla="*/ 112 w 117"/>
                  <a:gd name="T1" fmla="*/ 5 h 118"/>
                  <a:gd name="T2" fmla="*/ 87 w 117"/>
                  <a:gd name="T3" fmla="*/ 14 h 118"/>
                  <a:gd name="T4" fmla="*/ 36 w 117"/>
                  <a:gd name="T5" fmla="*/ 65 h 118"/>
                  <a:gd name="T6" fmla="*/ 5 w 117"/>
                  <a:gd name="T7" fmla="*/ 113 h 118"/>
                  <a:gd name="T8" fmla="*/ 53 w 117"/>
                  <a:gd name="T9" fmla="*/ 82 h 118"/>
                  <a:gd name="T10" fmla="*/ 104 w 117"/>
                  <a:gd name="T11" fmla="*/ 31 h 118"/>
                  <a:gd name="T12" fmla="*/ 112 w 117"/>
                  <a:gd name="T13" fmla="*/ 5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7" h="118">
                    <a:moveTo>
                      <a:pt x="112" y="5"/>
                    </a:moveTo>
                    <a:cubicBezTo>
                      <a:pt x="108" y="0"/>
                      <a:pt x="96" y="5"/>
                      <a:pt x="87" y="14"/>
                    </a:cubicBezTo>
                    <a:cubicBezTo>
                      <a:pt x="36" y="65"/>
                      <a:pt x="36" y="65"/>
                      <a:pt x="36" y="65"/>
                    </a:cubicBezTo>
                    <a:cubicBezTo>
                      <a:pt x="20" y="81"/>
                      <a:pt x="0" y="108"/>
                      <a:pt x="5" y="113"/>
                    </a:cubicBezTo>
                    <a:cubicBezTo>
                      <a:pt x="10" y="118"/>
                      <a:pt x="37" y="98"/>
                      <a:pt x="53" y="82"/>
                    </a:cubicBezTo>
                    <a:cubicBezTo>
                      <a:pt x="104" y="31"/>
                      <a:pt x="104" y="31"/>
                      <a:pt x="104" y="31"/>
                    </a:cubicBezTo>
                    <a:cubicBezTo>
                      <a:pt x="113" y="21"/>
                      <a:pt x="117" y="10"/>
                      <a:pt x="112" y="5"/>
                    </a:cubicBezTo>
                    <a:close/>
                  </a:path>
                </a:pathLst>
              </a:custGeom>
              <a:noFill/>
              <a:ln w="12700" cap="flat">
                <a:solidFill>
                  <a:srgbClr val="A51D3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Line 18"/>
              <p:cNvSpPr>
                <a:spLocks noChangeShapeType="1"/>
              </p:cNvSpPr>
              <p:nvPr/>
            </p:nvSpPr>
            <p:spPr bwMode="auto">
              <a:xfrm flipV="1">
                <a:off x="3149600" y="3770313"/>
                <a:ext cx="41275" cy="41275"/>
              </a:xfrm>
              <a:prstGeom prst="line">
                <a:avLst/>
              </a:prstGeom>
              <a:noFill/>
              <a:ln w="12700" cap="rnd">
                <a:solidFill>
                  <a:srgbClr val="A51D3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19"/>
              <p:cNvSpPr>
                <a:spLocks/>
              </p:cNvSpPr>
              <p:nvPr/>
            </p:nvSpPr>
            <p:spPr bwMode="auto">
              <a:xfrm>
                <a:off x="3530600" y="3327400"/>
                <a:ext cx="139700" cy="277812"/>
              </a:xfrm>
              <a:custGeom>
                <a:avLst/>
                <a:gdLst>
                  <a:gd name="T0" fmla="*/ 6 w 31"/>
                  <a:gd name="T1" fmla="*/ 0 h 62"/>
                  <a:gd name="T2" fmla="*/ 28 w 31"/>
                  <a:gd name="T3" fmla="*/ 23 h 62"/>
                  <a:gd name="T4" fmla="*/ 28 w 31"/>
                  <a:gd name="T5" fmla="*/ 34 h 62"/>
                  <a:gd name="T6" fmla="*/ 0 w 31"/>
                  <a:gd name="T7" fmla="*/ 62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1" h="62">
                    <a:moveTo>
                      <a:pt x="6" y="0"/>
                    </a:moveTo>
                    <a:cubicBezTo>
                      <a:pt x="28" y="23"/>
                      <a:pt x="28" y="23"/>
                      <a:pt x="28" y="23"/>
                    </a:cubicBezTo>
                    <a:cubicBezTo>
                      <a:pt x="31" y="26"/>
                      <a:pt x="31" y="31"/>
                      <a:pt x="28" y="34"/>
                    </a:cubicBezTo>
                    <a:cubicBezTo>
                      <a:pt x="0" y="62"/>
                      <a:pt x="0" y="62"/>
                      <a:pt x="0" y="62"/>
                    </a:cubicBezTo>
                  </a:path>
                </a:pathLst>
              </a:custGeom>
              <a:noFill/>
              <a:ln w="12700" cap="flat">
                <a:solidFill>
                  <a:srgbClr val="A51D3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Line 20"/>
              <p:cNvSpPr>
                <a:spLocks noChangeShapeType="1"/>
              </p:cNvSpPr>
              <p:nvPr/>
            </p:nvSpPr>
            <p:spPr bwMode="auto">
              <a:xfrm>
                <a:off x="3316288" y="3568700"/>
                <a:ext cx="76200" cy="76200"/>
              </a:xfrm>
              <a:prstGeom prst="line">
                <a:avLst/>
              </a:prstGeom>
              <a:noFill/>
              <a:ln w="12700" cap="flat">
                <a:solidFill>
                  <a:srgbClr val="A51D3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Line 21"/>
              <p:cNvSpPr>
                <a:spLocks noChangeShapeType="1"/>
              </p:cNvSpPr>
              <p:nvPr/>
            </p:nvSpPr>
            <p:spPr bwMode="auto">
              <a:xfrm flipV="1">
                <a:off x="3670300" y="3251200"/>
                <a:ext cx="34925" cy="34925"/>
              </a:xfrm>
              <a:prstGeom prst="line">
                <a:avLst/>
              </a:prstGeom>
              <a:noFill/>
              <a:ln w="12700" cap="flat">
                <a:solidFill>
                  <a:srgbClr val="A51D3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Line 23"/>
              <p:cNvSpPr>
                <a:spLocks noChangeShapeType="1"/>
              </p:cNvSpPr>
              <p:nvPr/>
            </p:nvSpPr>
            <p:spPr bwMode="auto">
              <a:xfrm>
                <a:off x="3100388" y="3286125"/>
                <a:ext cx="179387" cy="0"/>
              </a:xfrm>
              <a:prstGeom prst="line">
                <a:avLst/>
              </a:prstGeom>
              <a:noFill/>
              <a:ln w="12700" cap="flat">
                <a:solidFill>
                  <a:srgbClr val="A51D3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Line 24"/>
              <p:cNvSpPr>
                <a:spLocks noChangeShapeType="1"/>
              </p:cNvSpPr>
              <p:nvPr/>
            </p:nvSpPr>
            <p:spPr bwMode="auto">
              <a:xfrm>
                <a:off x="3011488" y="3376613"/>
                <a:ext cx="358775" cy="0"/>
              </a:xfrm>
              <a:prstGeom prst="line">
                <a:avLst/>
              </a:prstGeom>
              <a:noFill/>
              <a:ln w="12700" cap="flat">
                <a:solidFill>
                  <a:srgbClr val="A51D3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Line 25"/>
              <p:cNvSpPr>
                <a:spLocks noChangeShapeType="1"/>
              </p:cNvSpPr>
              <p:nvPr/>
            </p:nvSpPr>
            <p:spPr bwMode="auto">
              <a:xfrm>
                <a:off x="3011488" y="3448050"/>
                <a:ext cx="339725" cy="0"/>
              </a:xfrm>
              <a:prstGeom prst="line">
                <a:avLst/>
              </a:prstGeom>
              <a:noFill/>
              <a:ln w="12700" cap="flat">
                <a:solidFill>
                  <a:srgbClr val="A51D3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Line 26"/>
              <p:cNvSpPr>
                <a:spLocks noChangeShapeType="1"/>
              </p:cNvSpPr>
              <p:nvPr/>
            </p:nvSpPr>
            <p:spPr bwMode="auto">
              <a:xfrm>
                <a:off x="3011488" y="3519488"/>
                <a:ext cx="268287" cy="0"/>
              </a:xfrm>
              <a:prstGeom prst="line">
                <a:avLst/>
              </a:prstGeom>
              <a:noFill/>
              <a:ln w="12700" cap="flat">
                <a:solidFill>
                  <a:srgbClr val="A51D3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Line 27"/>
              <p:cNvSpPr>
                <a:spLocks noChangeShapeType="1"/>
              </p:cNvSpPr>
              <p:nvPr/>
            </p:nvSpPr>
            <p:spPr bwMode="auto">
              <a:xfrm>
                <a:off x="3011488" y="3590925"/>
                <a:ext cx="196850" cy="0"/>
              </a:xfrm>
              <a:prstGeom prst="line">
                <a:avLst/>
              </a:prstGeom>
              <a:noFill/>
              <a:ln w="12700" cap="flat">
                <a:solidFill>
                  <a:srgbClr val="A51D3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pic>
        <p:nvPicPr>
          <p:cNvPr id="34" name="Picture 3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320" y="6454200"/>
            <a:ext cx="1642359" cy="40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81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4175171" y="1786505"/>
            <a:ext cx="34539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828A8F"/>
                </a:solidFill>
              </a:rPr>
              <a:t>COLLEGES, SCHOOLS, DIVISIONS, UNITS</a:t>
            </a:r>
            <a:endParaRPr lang="en-US" sz="1600" b="1" dirty="0">
              <a:solidFill>
                <a:srgbClr val="828A8F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846935" y="2327351"/>
            <a:ext cx="4259835" cy="2776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9863" indent="-169863">
              <a:lnSpc>
                <a:spcPct val="113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828A8F"/>
                </a:solidFill>
              </a:rPr>
              <a:t>Responsible for making all critical </a:t>
            </a:r>
            <a:r>
              <a:rPr lang="en-US" sz="1400" dirty="0" smtClean="0">
                <a:solidFill>
                  <a:srgbClr val="828A8F"/>
                </a:solidFill>
              </a:rPr>
              <a:t>employment-related decisions, </a:t>
            </a:r>
            <a:r>
              <a:rPr lang="en-US" sz="1400" dirty="0">
                <a:solidFill>
                  <a:srgbClr val="828A8F"/>
                </a:solidFill>
              </a:rPr>
              <a:t>including decisions related to hiring, performance evaluation, promotion, development, and compensation for </a:t>
            </a:r>
            <a:r>
              <a:rPr lang="en-US" sz="1400" dirty="0" smtClean="0">
                <a:solidFill>
                  <a:srgbClr val="828A8F"/>
                </a:solidFill>
              </a:rPr>
              <a:t>unit-based </a:t>
            </a:r>
            <a:r>
              <a:rPr lang="en-US" sz="1400" dirty="0">
                <a:solidFill>
                  <a:srgbClr val="828A8F"/>
                </a:solidFill>
              </a:rPr>
              <a:t>faculty and staff</a:t>
            </a:r>
          </a:p>
          <a:p>
            <a:pPr marL="169863" indent="-169863">
              <a:lnSpc>
                <a:spcPct val="113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828A8F"/>
                </a:solidFill>
              </a:rPr>
              <a:t>Responsible for establishing and administering staffing levels, assigning roles and responsibilities providing supervision, and all other elements involving the day-to-day employment matters involving faculty and staff in the unit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52400" y="228477"/>
            <a:ext cx="7954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A51D36"/>
                </a:solidFill>
              </a:rPr>
              <a:t>A Reimagined Model for Delivering HR Services </a:t>
            </a:r>
            <a:endParaRPr lang="en-US" sz="2400" b="1" dirty="0">
              <a:solidFill>
                <a:srgbClr val="A51D3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4192" y="2234243"/>
            <a:ext cx="1900970" cy="164383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33" name="Group 32"/>
          <p:cNvGrpSpPr/>
          <p:nvPr/>
        </p:nvGrpSpPr>
        <p:grpSpPr>
          <a:xfrm>
            <a:off x="2299666" y="2747076"/>
            <a:ext cx="607292" cy="618164"/>
            <a:chOff x="5467350" y="3121025"/>
            <a:chExt cx="620713" cy="631825"/>
          </a:xfrm>
        </p:grpSpPr>
        <p:sp>
          <p:nvSpPr>
            <p:cNvPr id="34" name="Oval 5"/>
            <p:cNvSpPr>
              <a:spLocks noChangeArrowheads="1"/>
            </p:cNvSpPr>
            <p:nvPr/>
          </p:nvSpPr>
          <p:spPr bwMode="auto">
            <a:xfrm>
              <a:off x="5467350" y="3405188"/>
              <a:ext cx="103188" cy="103188"/>
            </a:xfrm>
            <a:prstGeom prst="ellipse">
              <a:avLst/>
            </a:prstGeom>
            <a:noFill/>
            <a:ln w="12700" cap="flat">
              <a:solidFill>
                <a:srgbClr val="828A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Line 6"/>
            <p:cNvSpPr>
              <a:spLocks noChangeShapeType="1"/>
            </p:cNvSpPr>
            <p:nvPr/>
          </p:nvSpPr>
          <p:spPr bwMode="auto">
            <a:xfrm>
              <a:off x="5610225" y="3687763"/>
              <a:ext cx="334963" cy="0"/>
            </a:xfrm>
            <a:prstGeom prst="line">
              <a:avLst/>
            </a:prstGeom>
            <a:noFill/>
            <a:ln w="12700" cap="flat">
              <a:solidFill>
                <a:srgbClr val="828A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7"/>
            <p:cNvSpPr>
              <a:spLocks/>
            </p:cNvSpPr>
            <p:nvPr/>
          </p:nvSpPr>
          <p:spPr bwMode="auto">
            <a:xfrm>
              <a:off x="5467350" y="3546475"/>
              <a:ext cx="274638" cy="141288"/>
            </a:xfrm>
            <a:custGeom>
              <a:avLst/>
              <a:gdLst>
                <a:gd name="T0" fmla="*/ 21 w 85"/>
                <a:gd name="T1" fmla="*/ 22 h 44"/>
                <a:gd name="T2" fmla="*/ 34 w 85"/>
                <a:gd name="T3" fmla="*/ 41 h 44"/>
                <a:gd name="T4" fmla="*/ 40 w 85"/>
                <a:gd name="T5" fmla="*/ 44 h 44"/>
                <a:gd name="T6" fmla="*/ 76 w 85"/>
                <a:gd name="T7" fmla="*/ 44 h 44"/>
                <a:gd name="T8" fmla="*/ 84 w 85"/>
                <a:gd name="T9" fmla="*/ 37 h 44"/>
                <a:gd name="T10" fmla="*/ 76 w 85"/>
                <a:gd name="T11" fmla="*/ 28 h 44"/>
                <a:gd name="T12" fmla="*/ 44 w 85"/>
                <a:gd name="T13" fmla="*/ 28 h 44"/>
                <a:gd name="T14" fmla="*/ 29 w 85"/>
                <a:gd name="T15" fmla="*/ 6 h 44"/>
                <a:gd name="T16" fmla="*/ 16 w 85"/>
                <a:gd name="T17" fmla="*/ 0 h 44"/>
                <a:gd name="T18" fmla="*/ 12 w 85"/>
                <a:gd name="T19" fmla="*/ 0 h 44"/>
                <a:gd name="T20" fmla="*/ 0 w 85"/>
                <a:gd name="T21" fmla="*/ 1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5" h="44">
                  <a:moveTo>
                    <a:pt x="21" y="22"/>
                  </a:moveTo>
                  <a:cubicBezTo>
                    <a:pt x="34" y="41"/>
                    <a:pt x="34" y="41"/>
                    <a:pt x="34" y="41"/>
                  </a:cubicBezTo>
                  <a:cubicBezTo>
                    <a:pt x="35" y="43"/>
                    <a:pt x="38" y="44"/>
                    <a:pt x="40" y="44"/>
                  </a:cubicBezTo>
                  <a:cubicBezTo>
                    <a:pt x="76" y="44"/>
                    <a:pt x="76" y="44"/>
                    <a:pt x="76" y="44"/>
                  </a:cubicBezTo>
                  <a:cubicBezTo>
                    <a:pt x="80" y="44"/>
                    <a:pt x="83" y="41"/>
                    <a:pt x="84" y="37"/>
                  </a:cubicBezTo>
                  <a:cubicBezTo>
                    <a:pt x="85" y="32"/>
                    <a:pt x="81" y="28"/>
                    <a:pt x="76" y="28"/>
                  </a:cubicBezTo>
                  <a:cubicBezTo>
                    <a:pt x="44" y="28"/>
                    <a:pt x="44" y="28"/>
                    <a:pt x="44" y="28"/>
                  </a:cubicBezTo>
                  <a:cubicBezTo>
                    <a:pt x="29" y="6"/>
                    <a:pt x="29" y="6"/>
                    <a:pt x="29" y="6"/>
                  </a:cubicBezTo>
                  <a:cubicBezTo>
                    <a:pt x="26" y="2"/>
                    <a:pt x="21" y="0"/>
                    <a:pt x="16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0"/>
                    <a:pt x="0" y="5"/>
                    <a:pt x="0" y="12"/>
                  </a:cubicBezTo>
                </a:path>
              </a:pathLst>
            </a:custGeom>
            <a:noFill/>
            <a:ln w="12700" cap="rnd">
              <a:solidFill>
                <a:srgbClr val="828A8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Oval 8"/>
            <p:cNvSpPr>
              <a:spLocks noChangeArrowheads="1"/>
            </p:cNvSpPr>
            <p:nvPr/>
          </p:nvSpPr>
          <p:spPr bwMode="auto">
            <a:xfrm>
              <a:off x="5984875" y="3405188"/>
              <a:ext cx="103188" cy="103188"/>
            </a:xfrm>
            <a:prstGeom prst="ellipse">
              <a:avLst/>
            </a:prstGeom>
            <a:noFill/>
            <a:ln w="12700" cap="flat">
              <a:solidFill>
                <a:srgbClr val="828A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9"/>
            <p:cNvSpPr>
              <a:spLocks/>
            </p:cNvSpPr>
            <p:nvPr/>
          </p:nvSpPr>
          <p:spPr bwMode="auto">
            <a:xfrm>
              <a:off x="5570538" y="3668713"/>
              <a:ext cx="414338" cy="71438"/>
            </a:xfrm>
            <a:custGeom>
              <a:avLst/>
              <a:gdLst>
                <a:gd name="T0" fmla="*/ 261 w 261"/>
                <a:gd name="T1" fmla="*/ 0 h 45"/>
                <a:gd name="T2" fmla="*/ 261 w 261"/>
                <a:gd name="T3" fmla="*/ 45 h 45"/>
                <a:gd name="T4" fmla="*/ 0 w 261"/>
                <a:gd name="T5" fmla="*/ 45 h 45"/>
                <a:gd name="T6" fmla="*/ 0 w 261"/>
                <a:gd name="T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1" h="45">
                  <a:moveTo>
                    <a:pt x="261" y="0"/>
                  </a:moveTo>
                  <a:lnTo>
                    <a:pt x="261" y="45"/>
                  </a:lnTo>
                  <a:lnTo>
                    <a:pt x="0" y="45"/>
                  </a:lnTo>
                  <a:lnTo>
                    <a:pt x="0" y="0"/>
                  </a:lnTo>
                </a:path>
              </a:pathLst>
            </a:custGeom>
            <a:noFill/>
            <a:ln w="12700" cap="flat">
              <a:solidFill>
                <a:srgbClr val="828A8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10"/>
            <p:cNvSpPr>
              <a:spLocks/>
            </p:cNvSpPr>
            <p:nvPr/>
          </p:nvSpPr>
          <p:spPr bwMode="auto">
            <a:xfrm>
              <a:off x="5813425" y="3546475"/>
              <a:ext cx="274638" cy="141288"/>
            </a:xfrm>
            <a:custGeom>
              <a:avLst/>
              <a:gdLst>
                <a:gd name="T0" fmla="*/ 64 w 85"/>
                <a:gd name="T1" fmla="*/ 22 h 44"/>
                <a:gd name="T2" fmla="*/ 51 w 85"/>
                <a:gd name="T3" fmla="*/ 41 h 44"/>
                <a:gd name="T4" fmla="*/ 45 w 85"/>
                <a:gd name="T5" fmla="*/ 44 h 44"/>
                <a:gd name="T6" fmla="*/ 9 w 85"/>
                <a:gd name="T7" fmla="*/ 44 h 44"/>
                <a:gd name="T8" fmla="*/ 1 w 85"/>
                <a:gd name="T9" fmla="*/ 37 h 44"/>
                <a:gd name="T10" fmla="*/ 9 w 85"/>
                <a:gd name="T11" fmla="*/ 28 h 44"/>
                <a:gd name="T12" fmla="*/ 41 w 85"/>
                <a:gd name="T13" fmla="*/ 28 h 44"/>
                <a:gd name="T14" fmla="*/ 56 w 85"/>
                <a:gd name="T15" fmla="*/ 6 h 44"/>
                <a:gd name="T16" fmla="*/ 69 w 85"/>
                <a:gd name="T17" fmla="*/ 0 h 44"/>
                <a:gd name="T18" fmla="*/ 73 w 85"/>
                <a:gd name="T19" fmla="*/ 0 h 44"/>
                <a:gd name="T20" fmla="*/ 85 w 85"/>
                <a:gd name="T21" fmla="*/ 1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5" h="44">
                  <a:moveTo>
                    <a:pt x="64" y="22"/>
                  </a:moveTo>
                  <a:cubicBezTo>
                    <a:pt x="51" y="41"/>
                    <a:pt x="51" y="41"/>
                    <a:pt x="51" y="41"/>
                  </a:cubicBezTo>
                  <a:cubicBezTo>
                    <a:pt x="50" y="43"/>
                    <a:pt x="47" y="44"/>
                    <a:pt x="45" y="44"/>
                  </a:cubicBezTo>
                  <a:cubicBezTo>
                    <a:pt x="9" y="44"/>
                    <a:pt x="9" y="44"/>
                    <a:pt x="9" y="44"/>
                  </a:cubicBezTo>
                  <a:cubicBezTo>
                    <a:pt x="5" y="44"/>
                    <a:pt x="2" y="41"/>
                    <a:pt x="1" y="37"/>
                  </a:cubicBezTo>
                  <a:cubicBezTo>
                    <a:pt x="0" y="32"/>
                    <a:pt x="4" y="28"/>
                    <a:pt x="9" y="28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56" y="6"/>
                    <a:pt x="56" y="6"/>
                    <a:pt x="56" y="6"/>
                  </a:cubicBezTo>
                  <a:cubicBezTo>
                    <a:pt x="59" y="2"/>
                    <a:pt x="64" y="0"/>
                    <a:pt x="69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80" y="0"/>
                    <a:pt x="85" y="5"/>
                    <a:pt x="85" y="12"/>
                  </a:cubicBezTo>
                </a:path>
              </a:pathLst>
            </a:custGeom>
            <a:noFill/>
            <a:ln w="12700" cap="rnd">
              <a:solidFill>
                <a:srgbClr val="828A8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Line 11"/>
            <p:cNvSpPr>
              <a:spLocks noChangeShapeType="1"/>
            </p:cNvSpPr>
            <p:nvPr/>
          </p:nvSpPr>
          <p:spPr bwMode="auto">
            <a:xfrm>
              <a:off x="5467350" y="3584575"/>
              <a:ext cx="0" cy="168275"/>
            </a:xfrm>
            <a:prstGeom prst="line">
              <a:avLst/>
            </a:prstGeom>
            <a:noFill/>
            <a:ln w="12700" cap="flat">
              <a:solidFill>
                <a:srgbClr val="828A8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Line 12"/>
            <p:cNvSpPr>
              <a:spLocks noChangeShapeType="1"/>
            </p:cNvSpPr>
            <p:nvPr/>
          </p:nvSpPr>
          <p:spPr bwMode="auto">
            <a:xfrm>
              <a:off x="6088063" y="3584575"/>
              <a:ext cx="0" cy="168275"/>
            </a:xfrm>
            <a:prstGeom prst="line">
              <a:avLst/>
            </a:prstGeom>
            <a:noFill/>
            <a:ln w="12700" cap="flat">
              <a:solidFill>
                <a:srgbClr val="828A8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3"/>
            <p:cNvSpPr>
              <a:spLocks/>
            </p:cNvSpPr>
            <p:nvPr/>
          </p:nvSpPr>
          <p:spPr bwMode="auto">
            <a:xfrm>
              <a:off x="5494338" y="3121025"/>
              <a:ext cx="568325" cy="271463"/>
            </a:xfrm>
            <a:custGeom>
              <a:avLst/>
              <a:gdLst>
                <a:gd name="T0" fmla="*/ 8 w 176"/>
                <a:gd name="T1" fmla="*/ 0 h 84"/>
                <a:gd name="T2" fmla="*/ 168 w 176"/>
                <a:gd name="T3" fmla="*/ 0 h 84"/>
                <a:gd name="T4" fmla="*/ 176 w 176"/>
                <a:gd name="T5" fmla="*/ 8 h 84"/>
                <a:gd name="T6" fmla="*/ 176 w 176"/>
                <a:gd name="T7" fmla="*/ 56 h 84"/>
                <a:gd name="T8" fmla="*/ 168 w 176"/>
                <a:gd name="T9" fmla="*/ 64 h 84"/>
                <a:gd name="T10" fmla="*/ 52 w 176"/>
                <a:gd name="T11" fmla="*/ 64 h 84"/>
                <a:gd name="T12" fmla="*/ 32 w 176"/>
                <a:gd name="T13" fmla="*/ 84 h 84"/>
                <a:gd name="T14" fmla="*/ 32 w 176"/>
                <a:gd name="T15" fmla="*/ 64 h 84"/>
                <a:gd name="T16" fmla="*/ 8 w 176"/>
                <a:gd name="T17" fmla="*/ 64 h 84"/>
                <a:gd name="T18" fmla="*/ 0 w 176"/>
                <a:gd name="T19" fmla="*/ 56 h 84"/>
                <a:gd name="T20" fmla="*/ 0 w 176"/>
                <a:gd name="T21" fmla="*/ 8 h 84"/>
                <a:gd name="T22" fmla="*/ 8 w 176"/>
                <a:gd name="T23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6" h="84">
                  <a:moveTo>
                    <a:pt x="8" y="0"/>
                  </a:moveTo>
                  <a:cubicBezTo>
                    <a:pt x="168" y="0"/>
                    <a:pt x="168" y="0"/>
                    <a:pt x="168" y="0"/>
                  </a:cubicBezTo>
                  <a:cubicBezTo>
                    <a:pt x="172" y="0"/>
                    <a:pt x="176" y="4"/>
                    <a:pt x="176" y="8"/>
                  </a:cubicBezTo>
                  <a:cubicBezTo>
                    <a:pt x="176" y="56"/>
                    <a:pt x="176" y="56"/>
                    <a:pt x="176" y="56"/>
                  </a:cubicBezTo>
                  <a:cubicBezTo>
                    <a:pt x="176" y="60"/>
                    <a:pt x="172" y="64"/>
                    <a:pt x="168" y="64"/>
                  </a:cubicBezTo>
                  <a:cubicBezTo>
                    <a:pt x="52" y="64"/>
                    <a:pt x="52" y="64"/>
                    <a:pt x="52" y="64"/>
                  </a:cubicBezTo>
                  <a:cubicBezTo>
                    <a:pt x="32" y="84"/>
                    <a:pt x="32" y="84"/>
                    <a:pt x="32" y="8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8" y="64"/>
                    <a:pt x="8" y="64"/>
                    <a:pt x="8" y="64"/>
                  </a:cubicBezTo>
                  <a:cubicBezTo>
                    <a:pt x="4" y="64"/>
                    <a:pt x="0" y="60"/>
                    <a:pt x="0" y="56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</a:path>
              </a:pathLst>
            </a:custGeom>
            <a:noFill/>
            <a:ln w="12700" cap="flat">
              <a:solidFill>
                <a:srgbClr val="828A8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1556" y="2533091"/>
            <a:ext cx="352492" cy="10849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320" y="6454200"/>
            <a:ext cx="1642359" cy="40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21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5" name="Picture 11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7691" y="2058689"/>
            <a:ext cx="2042812" cy="345445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" name="TextBox 13"/>
          <p:cNvSpPr txBox="1"/>
          <p:nvPr/>
        </p:nvSpPr>
        <p:spPr>
          <a:xfrm>
            <a:off x="1253171" y="3897287"/>
            <a:ext cx="27794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5A656C"/>
                </a:solidFill>
              </a:rPr>
              <a:t>HR BUSINESS PARTNERS</a:t>
            </a:r>
            <a:endParaRPr lang="en-US" sz="1600" b="1" dirty="0">
              <a:solidFill>
                <a:srgbClr val="5A656C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794463" y="933808"/>
            <a:ext cx="14975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A51D36"/>
                </a:solidFill>
              </a:rPr>
              <a:t>CENTRAL HR</a:t>
            </a:r>
            <a:endParaRPr lang="en-US" sz="1600" b="1" dirty="0">
              <a:solidFill>
                <a:srgbClr val="A51D36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52400" y="238526"/>
            <a:ext cx="7954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A51D36"/>
                </a:solidFill>
              </a:rPr>
              <a:t>A Reimagined Model for Delivering HR Services </a:t>
            </a:r>
            <a:endParaRPr lang="en-US" sz="2400" b="1" dirty="0">
              <a:solidFill>
                <a:srgbClr val="A51D36"/>
              </a:solidFill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6864059" y="4322043"/>
            <a:ext cx="624637" cy="683158"/>
            <a:chOff x="6191250" y="2184400"/>
            <a:chExt cx="830263" cy="908050"/>
          </a:xfrm>
        </p:grpSpPr>
        <p:sp>
          <p:nvSpPr>
            <p:cNvPr id="44" name="Freeform 5"/>
            <p:cNvSpPr>
              <a:spLocks/>
            </p:cNvSpPr>
            <p:nvPr/>
          </p:nvSpPr>
          <p:spPr bwMode="auto">
            <a:xfrm>
              <a:off x="6307138" y="2416175"/>
              <a:ext cx="222250" cy="261938"/>
            </a:xfrm>
            <a:custGeom>
              <a:avLst/>
              <a:gdLst>
                <a:gd name="T0" fmla="*/ 69 w 69"/>
                <a:gd name="T1" fmla="*/ 37 h 82"/>
                <a:gd name="T2" fmla="*/ 34 w 69"/>
                <a:gd name="T3" fmla="*/ 82 h 82"/>
                <a:gd name="T4" fmla="*/ 0 w 69"/>
                <a:gd name="T5" fmla="*/ 37 h 82"/>
                <a:gd name="T6" fmla="*/ 34 w 69"/>
                <a:gd name="T7" fmla="*/ 0 h 82"/>
                <a:gd name="T8" fmla="*/ 69 w 69"/>
                <a:gd name="T9" fmla="*/ 37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82">
                  <a:moveTo>
                    <a:pt x="69" y="37"/>
                  </a:moveTo>
                  <a:cubicBezTo>
                    <a:pt x="69" y="64"/>
                    <a:pt x="53" y="82"/>
                    <a:pt x="34" y="82"/>
                  </a:cubicBezTo>
                  <a:cubicBezTo>
                    <a:pt x="16" y="82"/>
                    <a:pt x="0" y="64"/>
                    <a:pt x="0" y="37"/>
                  </a:cubicBezTo>
                  <a:cubicBezTo>
                    <a:pt x="0" y="16"/>
                    <a:pt x="16" y="0"/>
                    <a:pt x="34" y="0"/>
                  </a:cubicBezTo>
                  <a:cubicBezTo>
                    <a:pt x="53" y="0"/>
                    <a:pt x="69" y="16"/>
                    <a:pt x="69" y="37"/>
                  </a:cubicBezTo>
                  <a:close/>
                </a:path>
              </a:pathLst>
            </a:custGeom>
            <a:noFill/>
            <a:ln w="12700" cap="rnd">
              <a:solidFill>
                <a:srgbClr val="5A656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6"/>
            <p:cNvSpPr>
              <a:spLocks/>
            </p:cNvSpPr>
            <p:nvPr/>
          </p:nvSpPr>
          <p:spPr bwMode="auto">
            <a:xfrm>
              <a:off x="6354763" y="2832100"/>
              <a:ext cx="647700" cy="260350"/>
            </a:xfrm>
            <a:custGeom>
              <a:avLst/>
              <a:gdLst>
                <a:gd name="T0" fmla="*/ 0 w 408"/>
                <a:gd name="T1" fmla="*/ 164 h 164"/>
                <a:gd name="T2" fmla="*/ 361 w 408"/>
                <a:gd name="T3" fmla="*/ 164 h 164"/>
                <a:gd name="T4" fmla="*/ 408 w 408"/>
                <a:gd name="T5" fmla="*/ 0 h 164"/>
                <a:gd name="T6" fmla="*/ 156 w 408"/>
                <a:gd name="T7" fmla="*/ 0 h 164"/>
                <a:gd name="T8" fmla="*/ 108 w 408"/>
                <a:gd name="T9" fmla="*/ 16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8" h="164">
                  <a:moveTo>
                    <a:pt x="0" y="164"/>
                  </a:moveTo>
                  <a:lnTo>
                    <a:pt x="361" y="164"/>
                  </a:lnTo>
                  <a:lnTo>
                    <a:pt x="408" y="0"/>
                  </a:lnTo>
                  <a:lnTo>
                    <a:pt x="156" y="0"/>
                  </a:lnTo>
                  <a:lnTo>
                    <a:pt x="108" y="164"/>
                  </a:lnTo>
                </a:path>
              </a:pathLst>
            </a:custGeom>
            <a:noFill/>
            <a:ln w="12700" cap="rnd">
              <a:solidFill>
                <a:srgbClr val="5A656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7"/>
            <p:cNvSpPr>
              <a:spLocks/>
            </p:cNvSpPr>
            <p:nvPr/>
          </p:nvSpPr>
          <p:spPr bwMode="auto">
            <a:xfrm>
              <a:off x="6780213" y="2184400"/>
              <a:ext cx="222250" cy="231775"/>
            </a:xfrm>
            <a:custGeom>
              <a:avLst/>
              <a:gdLst>
                <a:gd name="T0" fmla="*/ 51 w 69"/>
                <a:gd name="T1" fmla="*/ 0 h 72"/>
                <a:gd name="T2" fmla="*/ 12 w 69"/>
                <a:gd name="T3" fmla="*/ 0 h 72"/>
                <a:gd name="T4" fmla="*/ 0 w 69"/>
                <a:gd name="T5" fmla="*/ 12 h 72"/>
                <a:gd name="T6" fmla="*/ 0 w 69"/>
                <a:gd name="T7" fmla="*/ 60 h 72"/>
                <a:gd name="T8" fmla="*/ 12 w 69"/>
                <a:gd name="T9" fmla="*/ 72 h 72"/>
                <a:gd name="T10" fmla="*/ 58 w 69"/>
                <a:gd name="T11" fmla="*/ 72 h 72"/>
                <a:gd name="T12" fmla="*/ 69 w 69"/>
                <a:gd name="T13" fmla="*/ 60 h 72"/>
                <a:gd name="T14" fmla="*/ 69 w 69"/>
                <a:gd name="T15" fmla="*/ 33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9" h="72">
                  <a:moveTo>
                    <a:pt x="51" y="0"/>
                  </a:moveTo>
                  <a:cubicBezTo>
                    <a:pt x="45" y="0"/>
                    <a:pt x="34" y="0"/>
                    <a:pt x="12" y="0"/>
                  </a:cubicBezTo>
                  <a:cubicBezTo>
                    <a:pt x="6" y="0"/>
                    <a:pt x="0" y="6"/>
                    <a:pt x="0" y="12"/>
                  </a:cubicBezTo>
                  <a:cubicBezTo>
                    <a:pt x="0" y="12"/>
                    <a:pt x="0" y="12"/>
                    <a:pt x="0" y="60"/>
                  </a:cubicBezTo>
                  <a:cubicBezTo>
                    <a:pt x="0" y="66"/>
                    <a:pt x="6" y="72"/>
                    <a:pt x="12" y="72"/>
                  </a:cubicBezTo>
                  <a:cubicBezTo>
                    <a:pt x="12" y="72"/>
                    <a:pt x="12" y="72"/>
                    <a:pt x="58" y="72"/>
                  </a:cubicBezTo>
                  <a:cubicBezTo>
                    <a:pt x="63" y="72"/>
                    <a:pt x="69" y="66"/>
                    <a:pt x="69" y="60"/>
                  </a:cubicBezTo>
                  <a:cubicBezTo>
                    <a:pt x="69" y="60"/>
                    <a:pt x="69" y="60"/>
                    <a:pt x="69" y="33"/>
                  </a:cubicBezTo>
                </a:path>
              </a:pathLst>
            </a:custGeom>
            <a:noFill/>
            <a:ln w="12700" cap="rnd">
              <a:solidFill>
                <a:srgbClr val="5A656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8"/>
            <p:cNvSpPr>
              <a:spLocks/>
            </p:cNvSpPr>
            <p:nvPr/>
          </p:nvSpPr>
          <p:spPr bwMode="auto">
            <a:xfrm>
              <a:off x="6858000" y="2184400"/>
              <a:ext cx="163513" cy="134938"/>
            </a:xfrm>
            <a:custGeom>
              <a:avLst/>
              <a:gdLst>
                <a:gd name="T0" fmla="*/ 0 w 103"/>
                <a:gd name="T1" fmla="*/ 61 h 85"/>
                <a:gd name="T2" fmla="*/ 24 w 103"/>
                <a:gd name="T3" fmla="*/ 85 h 85"/>
                <a:gd name="T4" fmla="*/ 103 w 103"/>
                <a:gd name="T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85">
                  <a:moveTo>
                    <a:pt x="0" y="61"/>
                  </a:moveTo>
                  <a:lnTo>
                    <a:pt x="24" y="85"/>
                  </a:lnTo>
                  <a:lnTo>
                    <a:pt x="103" y="0"/>
                  </a:lnTo>
                </a:path>
              </a:pathLst>
            </a:custGeom>
            <a:noFill/>
            <a:ln w="12700" cap="rnd">
              <a:solidFill>
                <a:srgbClr val="5A656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9"/>
            <p:cNvSpPr>
              <a:spLocks/>
            </p:cNvSpPr>
            <p:nvPr/>
          </p:nvSpPr>
          <p:spPr bwMode="auto">
            <a:xfrm>
              <a:off x="6780213" y="2495550"/>
              <a:ext cx="222250" cy="231775"/>
            </a:xfrm>
            <a:custGeom>
              <a:avLst/>
              <a:gdLst>
                <a:gd name="T0" fmla="*/ 51 w 69"/>
                <a:gd name="T1" fmla="*/ 0 h 72"/>
                <a:gd name="T2" fmla="*/ 12 w 69"/>
                <a:gd name="T3" fmla="*/ 0 h 72"/>
                <a:gd name="T4" fmla="*/ 0 w 69"/>
                <a:gd name="T5" fmla="*/ 12 h 72"/>
                <a:gd name="T6" fmla="*/ 0 w 69"/>
                <a:gd name="T7" fmla="*/ 60 h 72"/>
                <a:gd name="T8" fmla="*/ 12 w 69"/>
                <a:gd name="T9" fmla="*/ 72 h 72"/>
                <a:gd name="T10" fmla="*/ 58 w 69"/>
                <a:gd name="T11" fmla="*/ 72 h 72"/>
                <a:gd name="T12" fmla="*/ 69 w 69"/>
                <a:gd name="T13" fmla="*/ 60 h 72"/>
                <a:gd name="T14" fmla="*/ 69 w 69"/>
                <a:gd name="T15" fmla="*/ 3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9" h="72">
                  <a:moveTo>
                    <a:pt x="51" y="0"/>
                  </a:moveTo>
                  <a:cubicBezTo>
                    <a:pt x="45" y="0"/>
                    <a:pt x="34" y="0"/>
                    <a:pt x="12" y="0"/>
                  </a:cubicBezTo>
                  <a:cubicBezTo>
                    <a:pt x="6" y="0"/>
                    <a:pt x="0" y="6"/>
                    <a:pt x="0" y="12"/>
                  </a:cubicBezTo>
                  <a:cubicBezTo>
                    <a:pt x="0" y="12"/>
                    <a:pt x="0" y="12"/>
                    <a:pt x="0" y="60"/>
                  </a:cubicBezTo>
                  <a:cubicBezTo>
                    <a:pt x="0" y="66"/>
                    <a:pt x="6" y="72"/>
                    <a:pt x="12" y="72"/>
                  </a:cubicBezTo>
                  <a:cubicBezTo>
                    <a:pt x="12" y="72"/>
                    <a:pt x="12" y="72"/>
                    <a:pt x="58" y="72"/>
                  </a:cubicBezTo>
                  <a:cubicBezTo>
                    <a:pt x="63" y="72"/>
                    <a:pt x="69" y="66"/>
                    <a:pt x="69" y="60"/>
                  </a:cubicBezTo>
                  <a:cubicBezTo>
                    <a:pt x="69" y="60"/>
                    <a:pt x="69" y="60"/>
                    <a:pt x="69" y="32"/>
                  </a:cubicBezTo>
                </a:path>
              </a:pathLst>
            </a:custGeom>
            <a:noFill/>
            <a:ln w="12700" cap="rnd">
              <a:solidFill>
                <a:srgbClr val="5A656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0"/>
            <p:cNvSpPr>
              <a:spLocks/>
            </p:cNvSpPr>
            <p:nvPr/>
          </p:nvSpPr>
          <p:spPr bwMode="auto">
            <a:xfrm>
              <a:off x="6858000" y="2495550"/>
              <a:ext cx="163513" cy="134938"/>
            </a:xfrm>
            <a:custGeom>
              <a:avLst/>
              <a:gdLst>
                <a:gd name="T0" fmla="*/ 0 w 103"/>
                <a:gd name="T1" fmla="*/ 61 h 85"/>
                <a:gd name="T2" fmla="*/ 24 w 103"/>
                <a:gd name="T3" fmla="*/ 85 h 85"/>
                <a:gd name="T4" fmla="*/ 103 w 103"/>
                <a:gd name="T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85">
                  <a:moveTo>
                    <a:pt x="0" y="61"/>
                  </a:moveTo>
                  <a:lnTo>
                    <a:pt x="24" y="85"/>
                  </a:lnTo>
                  <a:lnTo>
                    <a:pt x="103" y="0"/>
                  </a:lnTo>
                </a:path>
              </a:pathLst>
            </a:custGeom>
            <a:noFill/>
            <a:ln w="12700" cap="rnd">
              <a:solidFill>
                <a:srgbClr val="5A656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1"/>
            <p:cNvSpPr>
              <a:spLocks/>
            </p:cNvSpPr>
            <p:nvPr/>
          </p:nvSpPr>
          <p:spPr bwMode="auto">
            <a:xfrm>
              <a:off x="6191250" y="2717800"/>
              <a:ext cx="454025" cy="374650"/>
            </a:xfrm>
            <a:custGeom>
              <a:avLst/>
              <a:gdLst>
                <a:gd name="T0" fmla="*/ 29 w 141"/>
                <a:gd name="T1" fmla="*/ 52 h 117"/>
                <a:gd name="T2" fmla="*/ 29 w 141"/>
                <a:gd name="T3" fmla="*/ 87 h 117"/>
                <a:gd name="T4" fmla="*/ 67 w 141"/>
                <a:gd name="T5" fmla="*/ 87 h 117"/>
                <a:gd name="T6" fmla="*/ 82 w 141"/>
                <a:gd name="T7" fmla="*/ 102 h 117"/>
                <a:gd name="T8" fmla="*/ 67 w 141"/>
                <a:gd name="T9" fmla="*/ 117 h 117"/>
                <a:gd name="T10" fmla="*/ 23 w 141"/>
                <a:gd name="T11" fmla="*/ 117 h 117"/>
                <a:gd name="T12" fmla="*/ 0 w 141"/>
                <a:gd name="T13" fmla="*/ 93 h 117"/>
                <a:gd name="T14" fmla="*/ 0 w 141"/>
                <a:gd name="T15" fmla="*/ 27 h 117"/>
                <a:gd name="T16" fmla="*/ 10 w 141"/>
                <a:gd name="T17" fmla="*/ 11 h 117"/>
                <a:gd name="T18" fmla="*/ 70 w 141"/>
                <a:gd name="T19" fmla="*/ 0 h 117"/>
                <a:gd name="T20" fmla="*/ 131 w 141"/>
                <a:gd name="T21" fmla="*/ 11 h 117"/>
                <a:gd name="T22" fmla="*/ 141 w 141"/>
                <a:gd name="T23" fmla="*/ 27 h 117"/>
                <a:gd name="T24" fmla="*/ 141 w 141"/>
                <a:gd name="T25" fmla="*/ 35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1" h="117">
                  <a:moveTo>
                    <a:pt x="29" y="52"/>
                  </a:moveTo>
                  <a:cubicBezTo>
                    <a:pt x="29" y="87"/>
                    <a:pt x="29" y="87"/>
                    <a:pt x="29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76" y="87"/>
                    <a:pt x="82" y="93"/>
                    <a:pt x="82" y="102"/>
                  </a:cubicBezTo>
                  <a:cubicBezTo>
                    <a:pt x="82" y="111"/>
                    <a:pt x="76" y="117"/>
                    <a:pt x="67" y="117"/>
                  </a:cubicBezTo>
                  <a:cubicBezTo>
                    <a:pt x="23" y="117"/>
                    <a:pt x="23" y="117"/>
                    <a:pt x="23" y="117"/>
                  </a:cubicBezTo>
                  <a:cubicBezTo>
                    <a:pt x="10" y="117"/>
                    <a:pt x="0" y="106"/>
                    <a:pt x="0" y="93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1"/>
                    <a:pt x="4" y="14"/>
                    <a:pt x="10" y="11"/>
                  </a:cubicBezTo>
                  <a:cubicBezTo>
                    <a:pt x="22" y="7"/>
                    <a:pt x="42" y="0"/>
                    <a:pt x="70" y="0"/>
                  </a:cubicBezTo>
                  <a:cubicBezTo>
                    <a:pt x="98" y="0"/>
                    <a:pt x="119" y="7"/>
                    <a:pt x="131" y="11"/>
                  </a:cubicBezTo>
                  <a:cubicBezTo>
                    <a:pt x="137" y="14"/>
                    <a:pt x="141" y="21"/>
                    <a:pt x="141" y="27"/>
                  </a:cubicBezTo>
                  <a:cubicBezTo>
                    <a:pt x="141" y="35"/>
                    <a:pt x="141" y="35"/>
                    <a:pt x="141" y="35"/>
                  </a:cubicBezTo>
                </a:path>
              </a:pathLst>
            </a:custGeom>
            <a:noFill/>
            <a:ln w="12700" cap="rnd">
              <a:solidFill>
                <a:srgbClr val="5A656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951246" y="2550037"/>
            <a:ext cx="663210" cy="673770"/>
            <a:chOff x="4953000" y="685800"/>
            <a:chExt cx="2339407" cy="1838325"/>
          </a:xfrm>
        </p:grpSpPr>
        <p:sp>
          <p:nvSpPr>
            <p:cNvPr id="20" name="Freeform 7"/>
            <p:cNvSpPr>
              <a:spLocks/>
            </p:cNvSpPr>
            <p:nvPr/>
          </p:nvSpPr>
          <p:spPr bwMode="auto">
            <a:xfrm>
              <a:off x="5236916" y="2171942"/>
              <a:ext cx="319088" cy="158750"/>
            </a:xfrm>
            <a:custGeom>
              <a:avLst/>
              <a:gdLst>
                <a:gd name="T0" fmla="*/ 0 w 68"/>
                <a:gd name="T1" fmla="*/ 30 h 34"/>
                <a:gd name="T2" fmla="*/ 17 w 68"/>
                <a:gd name="T3" fmla="*/ 20 h 34"/>
                <a:gd name="T4" fmla="*/ 23 w 68"/>
                <a:gd name="T5" fmla="*/ 2 h 34"/>
                <a:gd name="T6" fmla="*/ 20 w 68"/>
                <a:gd name="T7" fmla="*/ 30 h 34"/>
                <a:gd name="T8" fmla="*/ 52 w 68"/>
                <a:gd name="T9" fmla="*/ 7 h 34"/>
                <a:gd name="T10" fmla="*/ 44 w 68"/>
                <a:gd name="T11" fmla="*/ 30 h 34"/>
                <a:gd name="T12" fmla="*/ 68 w 68"/>
                <a:gd name="T13" fmla="*/ 22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" h="34">
                  <a:moveTo>
                    <a:pt x="0" y="30"/>
                  </a:moveTo>
                  <a:cubicBezTo>
                    <a:pt x="0" y="30"/>
                    <a:pt x="11" y="24"/>
                    <a:pt x="17" y="20"/>
                  </a:cubicBezTo>
                  <a:cubicBezTo>
                    <a:pt x="24" y="14"/>
                    <a:pt x="28" y="4"/>
                    <a:pt x="23" y="2"/>
                  </a:cubicBezTo>
                  <a:cubicBezTo>
                    <a:pt x="15" y="0"/>
                    <a:pt x="13" y="26"/>
                    <a:pt x="20" y="30"/>
                  </a:cubicBezTo>
                  <a:cubicBezTo>
                    <a:pt x="29" y="34"/>
                    <a:pt x="52" y="7"/>
                    <a:pt x="52" y="7"/>
                  </a:cubicBezTo>
                  <a:cubicBezTo>
                    <a:pt x="44" y="30"/>
                    <a:pt x="44" y="30"/>
                    <a:pt x="44" y="30"/>
                  </a:cubicBezTo>
                  <a:cubicBezTo>
                    <a:pt x="44" y="30"/>
                    <a:pt x="54" y="22"/>
                    <a:pt x="68" y="22"/>
                  </a:cubicBezTo>
                </a:path>
              </a:pathLst>
            </a:custGeom>
            <a:noFill/>
            <a:ln w="12700" cap="rnd">
              <a:solidFill>
                <a:srgbClr val="A51D3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4953000" y="685800"/>
              <a:ext cx="2339407" cy="1838325"/>
              <a:chOff x="2903538" y="3160713"/>
              <a:chExt cx="801687" cy="754062"/>
            </a:xfrm>
          </p:grpSpPr>
          <p:sp>
            <p:nvSpPr>
              <p:cNvPr id="22" name="Freeform 16"/>
              <p:cNvSpPr>
                <a:spLocks/>
              </p:cNvSpPr>
              <p:nvPr/>
            </p:nvSpPr>
            <p:spPr bwMode="auto">
              <a:xfrm>
                <a:off x="2903538" y="3160713"/>
                <a:ext cx="573087" cy="754062"/>
              </a:xfrm>
              <a:custGeom>
                <a:avLst/>
                <a:gdLst>
                  <a:gd name="T0" fmla="*/ 361 w 361"/>
                  <a:gd name="T1" fmla="*/ 102 h 475"/>
                  <a:gd name="T2" fmla="*/ 361 w 361"/>
                  <a:gd name="T3" fmla="*/ 0 h 475"/>
                  <a:gd name="T4" fmla="*/ 0 w 361"/>
                  <a:gd name="T5" fmla="*/ 0 h 475"/>
                  <a:gd name="T6" fmla="*/ 0 w 361"/>
                  <a:gd name="T7" fmla="*/ 475 h 475"/>
                  <a:gd name="T8" fmla="*/ 361 w 361"/>
                  <a:gd name="T9" fmla="*/ 475 h 475"/>
                  <a:gd name="T10" fmla="*/ 361 w 361"/>
                  <a:gd name="T11" fmla="*/ 305 h 4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1" h="475">
                    <a:moveTo>
                      <a:pt x="361" y="102"/>
                    </a:moveTo>
                    <a:lnTo>
                      <a:pt x="361" y="0"/>
                    </a:lnTo>
                    <a:lnTo>
                      <a:pt x="0" y="0"/>
                    </a:lnTo>
                    <a:lnTo>
                      <a:pt x="0" y="475"/>
                    </a:lnTo>
                    <a:lnTo>
                      <a:pt x="361" y="475"/>
                    </a:lnTo>
                    <a:lnTo>
                      <a:pt x="361" y="305"/>
                    </a:lnTo>
                  </a:path>
                </a:pathLst>
              </a:custGeom>
              <a:noFill/>
              <a:ln w="12700" cap="flat">
                <a:solidFill>
                  <a:srgbClr val="A51D3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17"/>
              <p:cNvSpPr>
                <a:spLocks/>
              </p:cNvSpPr>
              <p:nvPr/>
            </p:nvSpPr>
            <p:spPr bwMode="auto">
              <a:xfrm>
                <a:off x="3168650" y="3263900"/>
                <a:ext cx="523875" cy="528637"/>
              </a:xfrm>
              <a:custGeom>
                <a:avLst/>
                <a:gdLst>
                  <a:gd name="T0" fmla="*/ 112 w 117"/>
                  <a:gd name="T1" fmla="*/ 5 h 118"/>
                  <a:gd name="T2" fmla="*/ 87 w 117"/>
                  <a:gd name="T3" fmla="*/ 14 h 118"/>
                  <a:gd name="T4" fmla="*/ 36 w 117"/>
                  <a:gd name="T5" fmla="*/ 65 h 118"/>
                  <a:gd name="T6" fmla="*/ 5 w 117"/>
                  <a:gd name="T7" fmla="*/ 113 h 118"/>
                  <a:gd name="T8" fmla="*/ 53 w 117"/>
                  <a:gd name="T9" fmla="*/ 82 h 118"/>
                  <a:gd name="T10" fmla="*/ 104 w 117"/>
                  <a:gd name="T11" fmla="*/ 31 h 118"/>
                  <a:gd name="T12" fmla="*/ 112 w 117"/>
                  <a:gd name="T13" fmla="*/ 5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7" h="118">
                    <a:moveTo>
                      <a:pt x="112" y="5"/>
                    </a:moveTo>
                    <a:cubicBezTo>
                      <a:pt x="108" y="0"/>
                      <a:pt x="96" y="5"/>
                      <a:pt x="87" y="14"/>
                    </a:cubicBezTo>
                    <a:cubicBezTo>
                      <a:pt x="36" y="65"/>
                      <a:pt x="36" y="65"/>
                      <a:pt x="36" y="65"/>
                    </a:cubicBezTo>
                    <a:cubicBezTo>
                      <a:pt x="20" y="81"/>
                      <a:pt x="0" y="108"/>
                      <a:pt x="5" y="113"/>
                    </a:cubicBezTo>
                    <a:cubicBezTo>
                      <a:pt x="10" y="118"/>
                      <a:pt x="37" y="98"/>
                      <a:pt x="53" y="82"/>
                    </a:cubicBezTo>
                    <a:cubicBezTo>
                      <a:pt x="104" y="31"/>
                      <a:pt x="104" y="31"/>
                      <a:pt x="104" y="31"/>
                    </a:cubicBezTo>
                    <a:cubicBezTo>
                      <a:pt x="113" y="21"/>
                      <a:pt x="117" y="10"/>
                      <a:pt x="112" y="5"/>
                    </a:cubicBezTo>
                    <a:close/>
                  </a:path>
                </a:pathLst>
              </a:custGeom>
              <a:noFill/>
              <a:ln w="12700" cap="flat">
                <a:solidFill>
                  <a:srgbClr val="A51D3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Line 18"/>
              <p:cNvSpPr>
                <a:spLocks noChangeShapeType="1"/>
              </p:cNvSpPr>
              <p:nvPr/>
            </p:nvSpPr>
            <p:spPr bwMode="auto">
              <a:xfrm flipV="1">
                <a:off x="3149600" y="3770313"/>
                <a:ext cx="41275" cy="41275"/>
              </a:xfrm>
              <a:prstGeom prst="line">
                <a:avLst/>
              </a:prstGeom>
              <a:noFill/>
              <a:ln w="12700" cap="rnd">
                <a:solidFill>
                  <a:srgbClr val="A51D3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19"/>
              <p:cNvSpPr>
                <a:spLocks/>
              </p:cNvSpPr>
              <p:nvPr/>
            </p:nvSpPr>
            <p:spPr bwMode="auto">
              <a:xfrm>
                <a:off x="3530600" y="3327400"/>
                <a:ext cx="139700" cy="277812"/>
              </a:xfrm>
              <a:custGeom>
                <a:avLst/>
                <a:gdLst>
                  <a:gd name="T0" fmla="*/ 6 w 31"/>
                  <a:gd name="T1" fmla="*/ 0 h 62"/>
                  <a:gd name="T2" fmla="*/ 28 w 31"/>
                  <a:gd name="T3" fmla="*/ 23 h 62"/>
                  <a:gd name="T4" fmla="*/ 28 w 31"/>
                  <a:gd name="T5" fmla="*/ 34 h 62"/>
                  <a:gd name="T6" fmla="*/ 0 w 31"/>
                  <a:gd name="T7" fmla="*/ 62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1" h="62">
                    <a:moveTo>
                      <a:pt x="6" y="0"/>
                    </a:moveTo>
                    <a:cubicBezTo>
                      <a:pt x="28" y="23"/>
                      <a:pt x="28" y="23"/>
                      <a:pt x="28" y="23"/>
                    </a:cubicBezTo>
                    <a:cubicBezTo>
                      <a:pt x="31" y="26"/>
                      <a:pt x="31" y="31"/>
                      <a:pt x="28" y="34"/>
                    </a:cubicBezTo>
                    <a:cubicBezTo>
                      <a:pt x="0" y="62"/>
                      <a:pt x="0" y="62"/>
                      <a:pt x="0" y="62"/>
                    </a:cubicBezTo>
                  </a:path>
                </a:pathLst>
              </a:custGeom>
              <a:noFill/>
              <a:ln w="12700" cap="flat">
                <a:solidFill>
                  <a:srgbClr val="A51D3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Line 20"/>
              <p:cNvSpPr>
                <a:spLocks noChangeShapeType="1"/>
              </p:cNvSpPr>
              <p:nvPr/>
            </p:nvSpPr>
            <p:spPr bwMode="auto">
              <a:xfrm>
                <a:off x="3316288" y="3568700"/>
                <a:ext cx="76200" cy="76200"/>
              </a:xfrm>
              <a:prstGeom prst="line">
                <a:avLst/>
              </a:prstGeom>
              <a:noFill/>
              <a:ln w="12700" cap="flat">
                <a:solidFill>
                  <a:srgbClr val="A51D3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Line 21"/>
              <p:cNvSpPr>
                <a:spLocks noChangeShapeType="1"/>
              </p:cNvSpPr>
              <p:nvPr/>
            </p:nvSpPr>
            <p:spPr bwMode="auto">
              <a:xfrm flipV="1">
                <a:off x="3670300" y="3251200"/>
                <a:ext cx="34925" cy="34925"/>
              </a:xfrm>
              <a:prstGeom prst="line">
                <a:avLst/>
              </a:prstGeom>
              <a:noFill/>
              <a:ln w="12700" cap="flat">
                <a:solidFill>
                  <a:srgbClr val="A51D3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Line 23"/>
              <p:cNvSpPr>
                <a:spLocks noChangeShapeType="1"/>
              </p:cNvSpPr>
              <p:nvPr/>
            </p:nvSpPr>
            <p:spPr bwMode="auto">
              <a:xfrm>
                <a:off x="3100388" y="3286125"/>
                <a:ext cx="179387" cy="0"/>
              </a:xfrm>
              <a:prstGeom prst="line">
                <a:avLst/>
              </a:prstGeom>
              <a:noFill/>
              <a:ln w="12700" cap="flat">
                <a:solidFill>
                  <a:srgbClr val="A51D3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Line 24"/>
              <p:cNvSpPr>
                <a:spLocks noChangeShapeType="1"/>
              </p:cNvSpPr>
              <p:nvPr/>
            </p:nvSpPr>
            <p:spPr bwMode="auto">
              <a:xfrm>
                <a:off x="3011488" y="3376613"/>
                <a:ext cx="358775" cy="0"/>
              </a:xfrm>
              <a:prstGeom prst="line">
                <a:avLst/>
              </a:prstGeom>
              <a:noFill/>
              <a:ln w="12700" cap="flat">
                <a:solidFill>
                  <a:srgbClr val="A51D3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Line 25"/>
              <p:cNvSpPr>
                <a:spLocks noChangeShapeType="1"/>
              </p:cNvSpPr>
              <p:nvPr/>
            </p:nvSpPr>
            <p:spPr bwMode="auto">
              <a:xfrm>
                <a:off x="3011488" y="3448050"/>
                <a:ext cx="339725" cy="0"/>
              </a:xfrm>
              <a:prstGeom prst="line">
                <a:avLst/>
              </a:prstGeom>
              <a:noFill/>
              <a:ln w="12700" cap="flat">
                <a:solidFill>
                  <a:srgbClr val="A51D3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Line 26"/>
              <p:cNvSpPr>
                <a:spLocks noChangeShapeType="1"/>
              </p:cNvSpPr>
              <p:nvPr/>
            </p:nvSpPr>
            <p:spPr bwMode="auto">
              <a:xfrm>
                <a:off x="3011488" y="3519488"/>
                <a:ext cx="268287" cy="0"/>
              </a:xfrm>
              <a:prstGeom prst="line">
                <a:avLst/>
              </a:prstGeom>
              <a:noFill/>
              <a:ln w="12700" cap="flat">
                <a:solidFill>
                  <a:srgbClr val="A51D3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Line 27"/>
              <p:cNvSpPr>
                <a:spLocks noChangeShapeType="1"/>
              </p:cNvSpPr>
              <p:nvPr/>
            </p:nvSpPr>
            <p:spPr bwMode="auto">
              <a:xfrm>
                <a:off x="3011488" y="3590925"/>
                <a:ext cx="196850" cy="0"/>
              </a:xfrm>
              <a:prstGeom prst="line">
                <a:avLst/>
              </a:prstGeom>
              <a:noFill/>
              <a:ln w="12700" cap="flat">
                <a:solidFill>
                  <a:srgbClr val="A51D3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33" name="TextBox 32"/>
          <p:cNvSpPr txBox="1"/>
          <p:nvPr/>
        </p:nvSpPr>
        <p:spPr>
          <a:xfrm>
            <a:off x="525494" y="1310539"/>
            <a:ext cx="5638133" cy="2599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A51D36"/>
                </a:solidFill>
              </a:rPr>
              <a:t>Establishes </a:t>
            </a:r>
            <a:r>
              <a:rPr lang="en-US" sz="1200" dirty="0">
                <a:solidFill>
                  <a:srgbClr val="A51D36"/>
                </a:solidFill>
              </a:rPr>
              <a:t>campus-wide HR </a:t>
            </a:r>
            <a:r>
              <a:rPr lang="en-US" sz="1200" dirty="0" smtClean="0">
                <a:solidFill>
                  <a:srgbClr val="A51D36"/>
                </a:solidFill>
              </a:rPr>
              <a:t>policies</a:t>
            </a:r>
          </a:p>
          <a:p>
            <a:pPr marL="177800" indent="-17780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A51D36"/>
                </a:solidFill>
              </a:rPr>
              <a:t>Develops and </a:t>
            </a:r>
            <a:r>
              <a:rPr lang="en-US" sz="1200" dirty="0">
                <a:solidFill>
                  <a:srgbClr val="A51D36"/>
                </a:solidFill>
              </a:rPr>
              <a:t>defines employer brand</a:t>
            </a:r>
          </a:p>
          <a:p>
            <a:pPr marL="177800" indent="-17780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A51D36"/>
                </a:solidFill>
              </a:rPr>
              <a:t>Drives strategies for employee engagement &amp; </a:t>
            </a:r>
            <a:r>
              <a:rPr lang="en-US" sz="1200" dirty="0" smtClean="0">
                <a:solidFill>
                  <a:srgbClr val="A51D36"/>
                </a:solidFill>
              </a:rPr>
              <a:t>well-being</a:t>
            </a:r>
            <a:endParaRPr lang="en-US" sz="1200" dirty="0">
              <a:solidFill>
                <a:srgbClr val="A51D36"/>
              </a:solidFill>
            </a:endParaRPr>
          </a:p>
          <a:p>
            <a:pPr marL="177800" indent="-17780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A51D36"/>
                </a:solidFill>
              </a:rPr>
              <a:t>Establishes </a:t>
            </a:r>
            <a:r>
              <a:rPr lang="en-US" sz="1200" dirty="0">
                <a:solidFill>
                  <a:srgbClr val="A51D36"/>
                </a:solidFill>
              </a:rPr>
              <a:t>compensation philosophy, </a:t>
            </a:r>
            <a:r>
              <a:rPr lang="en-US" sz="1200" dirty="0" smtClean="0">
                <a:solidFill>
                  <a:srgbClr val="A51D36"/>
                </a:solidFill>
              </a:rPr>
              <a:t>guidelines, </a:t>
            </a:r>
            <a:r>
              <a:rPr lang="en-US" sz="1200" dirty="0">
                <a:solidFill>
                  <a:srgbClr val="A51D36"/>
                </a:solidFill>
              </a:rPr>
              <a:t>and plan</a:t>
            </a:r>
          </a:p>
          <a:p>
            <a:pPr marL="177800" indent="-17780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A51D36"/>
                </a:solidFill>
              </a:rPr>
              <a:t>Monitors pay equity and candidate pool diversity</a:t>
            </a:r>
          </a:p>
          <a:p>
            <a:pPr marL="177800" indent="-17780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A51D36"/>
                </a:solidFill>
              </a:rPr>
              <a:t>Develops benefits strategy</a:t>
            </a:r>
          </a:p>
          <a:p>
            <a:pPr marL="177800" indent="-17780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A51D36"/>
                </a:solidFill>
              </a:rPr>
              <a:t>Designs recognition strategy and </a:t>
            </a:r>
            <a:r>
              <a:rPr lang="en-US" sz="1200" dirty="0" smtClean="0">
                <a:solidFill>
                  <a:srgbClr val="A51D36"/>
                </a:solidFill>
              </a:rPr>
              <a:t>program</a:t>
            </a:r>
            <a:endParaRPr lang="en-US" sz="1200" dirty="0">
              <a:solidFill>
                <a:srgbClr val="A51D36"/>
              </a:solidFill>
            </a:endParaRPr>
          </a:p>
          <a:p>
            <a:pPr marL="177800" indent="-17780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A51D36"/>
                </a:solidFill>
              </a:rPr>
              <a:t>Designs training and leadership development programs</a:t>
            </a:r>
          </a:p>
          <a:p>
            <a:pPr marL="177800" indent="-17780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A51D36"/>
                </a:solidFill>
              </a:rPr>
              <a:t>Develops </a:t>
            </a:r>
            <a:r>
              <a:rPr lang="en-US" sz="1200" dirty="0">
                <a:solidFill>
                  <a:srgbClr val="A51D36"/>
                </a:solidFill>
              </a:rPr>
              <a:t>onboarding </a:t>
            </a:r>
            <a:r>
              <a:rPr lang="en-US" sz="1200" dirty="0" smtClean="0">
                <a:solidFill>
                  <a:srgbClr val="A51D36"/>
                </a:solidFill>
              </a:rPr>
              <a:t>guidelines and </a:t>
            </a:r>
            <a:r>
              <a:rPr lang="en-US" sz="1200" dirty="0">
                <a:solidFill>
                  <a:srgbClr val="A51D36"/>
                </a:solidFill>
              </a:rPr>
              <a:t>facilitates </a:t>
            </a:r>
            <a:r>
              <a:rPr lang="en-US" sz="1200" dirty="0" smtClean="0">
                <a:solidFill>
                  <a:srgbClr val="A51D36"/>
                </a:solidFill>
              </a:rPr>
              <a:t>onboarding</a:t>
            </a:r>
            <a:endParaRPr lang="en-US" sz="1200" dirty="0">
              <a:solidFill>
                <a:srgbClr val="A51D36"/>
              </a:solidFill>
            </a:endParaRPr>
          </a:p>
          <a:p>
            <a:pPr marL="177800" indent="-17780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A51D36"/>
                </a:solidFill>
              </a:rPr>
              <a:t>Provides strategic recruiting </a:t>
            </a:r>
            <a:r>
              <a:rPr lang="en-US" sz="1200" dirty="0" smtClean="0">
                <a:solidFill>
                  <a:srgbClr val="A51D36"/>
                </a:solidFill>
              </a:rPr>
              <a:t>support</a:t>
            </a:r>
          </a:p>
          <a:p>
            <a:pPr marL="177800" indent="-17780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A51D36"/>
                </a:solidFill>
              </a:rPr>
              <a:t>Administers central HR Enterprise Systems</a:t>
            </a:r>
          </a:p>
          <a:p>
            <a:pPr marL="177800" indent="-17780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A51D36"/>
                </a:solidFill>
              </a:rPr>
              <a:t>Ensures compliance with University, state, and federal laws and regulations</a:t>
            </a:r>
          </a:p>
          <a:p>
            <a:pPr marL="52388" indent="-52388">
              <a:lnSpc>
                <a:spcPct val="105000"/>
              </a:lnSpc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A51D36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92352" y="4207844"/>
            <a:ext cx="577125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Serves as primary HR point of contact for </a:t>
            </a:r>
            <a:r>
              <a:rPr lang="en-US" sz="12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managers, supervisors, and all other employees </a:t>
            </a:r>
            <a:r>
              <a:rPr lang="en-US" sz="1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within their assigned unit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Applies, implements, and enforces HR and </a:t>
            </a:r>
            <a:r>
              <a:rPr lang="en-US" sz="12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employment-related </a:t>
            </a:r>
            <a:r>
              <a:rPr lang="en-US" sz="1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guidelines and policies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Administers core HR processes outlined by Central HR (i.e., performance management, retirement, employee engagement, etc.)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Guides hiring process and develops job descriptions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Implements diversity and inclusion initiatives at local level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Gathers feedback and communicates to Central </a:t>
            </a:r>
            <a:r>
              <a:rPr lang="en-US" sz="12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HR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Sets salaries within University guidelines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Understands, communicates, and promotes recognition programs and coordinates rewards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Identifies training needs and creates unit-specific training programs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Coordinates and oversees departmental </a:t>
            </a:r>
            <a:r>
              <a:rPr lang="en-US" sz="12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onboarding</a:t>
            </a:r>
            <a:endParaRPr lang="en-US" sz="5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320" y="6454200"/>
            <a:ext cx="1642359" cy="40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37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3893312" y="1590099"/>
            <a:ext cx="34539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828A8F"/>
                </a:solidFill>
              </a:rPr>
              <a:t>COLLEGES, SCHOOLS, DIVISIONS, UNITS</a:t>
            </a:r>
            <a:endParaRPr lang="en-US" sz="1600" b="1" dirty="0">
              <a:solidFill>
                <a:srgbClr val="828A8F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52400" y="228477"/>
            <a:ext cx="7954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A51D36"/>
                </a:solidFill>
              </a:rPr>
              <a:t>A Reimagined Model for Delivering HR Services </a:t>
            </a:r>
            <a:endParaRPr lang="en-US" sz="2400" b="1" dirty="0">
              <a:solidFill>
                <a:srgbClr val="A51D3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4192" y="2234243"/>
            <a:ext cx="1900970" cy="164383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33" name="Group 32"/>
          <p:cNvGrpSpPr/>
          <p:nvPr/>
        </p:nvGrpSpPr>
        <p:grpSpPr>
          <a:xfrm>
            <a:off x="2299666" y="2747076"/>
            <a:ext cx="607292" cy="618164"/>
            <a:chOff x="5467350" y="3121025"/>
            <a:chExt cx="620713" cy="631825"/>
          </a:xfrm>
        </p:grpSpPr>
        <p:sp>
          <p:nvSpPr>
            <p:cNvPr id="34" name="Oval 5"/>
            <p:cNvSpPr>
              <a:spLocks noChangeArrowheads="1"/>
            </p:cNvSpPr>
            <p:nvPr/>
          </p:nvSpPr>
          <p:spPr bwMode="auto">
            <a:xfrm>
              <a:off x="5467350" y="3405188"/>
              <a:ext cx="103188" cy="103188"/>
            </a:xfrm>
            <a:prstGeom prst="ellipse">
              <a:avLst/>
            </a:prstGeom>
            <a:noFill/>
            <a:ln w="12700" cap="flat">
              <a:solidFill>
                <a:srgbClr val="828A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Line 6"/>
            <p:cNvSpPr>
              <a:spLocks noChangeShapeType="1"/>
            </p:cNvSpPr>
            <p:nvPr/>
          </p:nvSpPr>
          <p:spPr bwMode="auto">
            <a:xfrm>
              <a:off x="5610225" y="3687763"/>
              <a:ext cx="334963" cy="0"/>
            </a:xfrm>
            <a:prstGeom prst="line">
              <a:avLst/>
            </a:prstGeom>
            <a:noFill/>
            <a:ln w="12700" cap="flat">
              <a:solidFill>
                <a:srgbClr val="828A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7"/>
            <p:cNvSpPr>
              <a:spLocks/>
            </p:cNvSpPr>
            <p:nvPr/>
          </p:nvSpPr>
          <p:spPr bwMode="auto">
            <a:xfrm>
              <a:off x="5467350" y="3546475"/>
              <a:ext cx="274638" cy="141288"/>
            </a:xfrm>
            <a:custGeom>
              <a:avLst/>
              <a:gdLst>
                <a:gd name="T0" fmla="*/ 21 w 85"/>
                <a:gd name="T1" fmla="*/ 22 h 44"/>
                <a:gd name="T2" fmla="*/ 34 w 85"/>
                <a:gd name="T3" fmla="*/ 41 h 44"/>
                <a:gd name="T4" fmla="*/ 40 w 85"/>
                <a:gd name="T5" fmla="*/ 44 h 44"/>
                <a:gd name="T6" fmla="*/ 76 w 85"/>
                <a:gd name="T7" fmla="*/ 44 h 44"/>
                <a:gd name="T8" fmla="*/ 84 w 85"/>
                <a:gd name="T9" fmla="*/ 37 h 44"/>
                <a:gd name="T10" fmla="*/ 76 w 85"/>
                <a:gd name="T11" fmla="*/ 28 h 44"/>
                <a:gd name="T12" fmla="*/ 44 w 85"/>
                <a:gd name="T13" fmla="*/ 28 h 44"/>
                <a:gd name="T14" fmla="*/ 29 w 85"/>
                <a:gd name="T15" fmla="*/ 6 h 44"/>
                <a:gd name="T16" fmla="*/ 16 w 85"/>
                <a:gd name="T17" fmla="*/ 0 h 44"/>
                <a:gd name="T18" fmla="*/ 12 w 85"/>
                <a:gd name="T19" fmla="*/ 0 h 44"/>
                <a:gd name="T20" fmla="*/ 0 w 85"/>
                <a:gd name="T21" fmla="*/ 1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5" h="44">
                  <a:moveTo>
                    <a:pt x="21" y="22"/>
                  </a:moveTo>
                  <a:cubicBezTo>
                    <a:pt x="34" y="41"/>
                    <a:pt x="34" y="41"/>
                    <a:pt x="34" y="41"/>
                  </a:cubicBezTo>
                  <a:cubicBezTo>
                    <a:pt x="35" y="43"/>
                    <a:pt x="38" y="44"/>
                    <a:pt x="40" y="44"/>
                  </a:cubicBezTo>
                  <a:cubicBezTo>
                    <a:pt x="76" y="44"/>
                    <a:pt x="76" y="44"/>
                    <a:pt x="76" y="44"/>
                  </a:cubicBezTo>
                  <a:cubicBezTo>
                    <a:pt x="80" y="44"/>
                    <a:pt x="83" y="41"/>
                    <a:pt x="84" y="37"/>
                  </a:cubicBezTo>
                  <a:cubicBezTo>
                    <a:pt x="85" y="32"/>
                    <a:pt x="81" y="28"/>
                    <a:pt x="76" y="28"/>
                  </a:cubicBezTo>
                  <a:cubicBezTo>
                    <a:pt x="44" y="28"/>
                    <a:pt x="44" y="28"/>
                    <a:pt x="44" y="28"/>
                  </a:cubicBezTo>
                  <a:cubicBezTo>
                    <a:pt x="29" y="6"/>
                    <a:pt x="29" y="6"/>
                    <a:pt x="29" y="6"/>
                  </a:cubicBezTo>
                  <a:cubicBezTo>
                    <a:pt x="26" y="2"/>
                    <a:pt x="21" y="0"/>
                    <a:pt x="16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0"/>
                    <a:pt x="0" y="5"/>
                    <a:pt x="0" y="12"/>
                  </a:cubicBezTo>
                </a:path>
              </a:pathLst>
            </a:custGeom>
            <a:noFill/>
            <a:ln w="12700" cap="rnd">
              <a:solidFill>
                <a:srgbClr val="828A8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Oval 8"/>
            <p:cNvSpPr>
              <a:spLocks noChangeArrowheads="1"/>
            </p:cNvSpPr>
            <p:nvPr/>
          </p:nvSpPr>
          <p:spPr bwMode="auto">
            <a:xfrm>
              <a:off x="5984875" y="3405188"/>
              <a:ext cx="103188" cy="103188"/>
            </a:xfrm>
            <a:prstGeom prst="ellipse">
              <a:avLst/>
            </a:prstGeom>
            <a:noFill/>
            <a:ln w="12700" cap="flat">
              <a:solidFill>
                <a:srgbClr val="828A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9"/>
            <p:cNvSpPr>
              <a:spLocks/>
            </p:cNvSpPr>
            <p:nvPr/>
          </p:nvSpPr>
          <p:spPr bwMode="auto">
            <a:xfrm>
              <a:off x="5570538" y="3668713"/>
              <a:ext cx="414338" cy="71438"/>
            </a:xfrm>
            <a:custGeom>
              <a:avLst/>
              <a:gdLst>
                <a:gd name="T0" fmla="*/ 261 w 261"/>
                <a:gd name="T1" fmla="*/ 0 h 45"/>
                <a:gd name="T2" fmla="*/ 261 w 261"/>
                <a:gd name="T3" fmla="*/ 45 h 45"/>
                <a:gd name="T4" fmla="*/ 0 w 261"/>
                <a:gd name="T5" fmla="*/ 45 h 45"/>
                <a:gd name="T6" fmla="*/ 0 w 261"/>
                <a:gd name="T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1" h="45">
                  <a:moveTo>
                    <a:pt x="261" y="0"/>
                  </a:moveTo>
                  <a:lnTo>
                    <a:pt x="261" y="45"/>
                  </a:lnTo>
                  <a:lnTo>
                    <a:pt x="0" y="45"/>
                  </a:lnTo>
                  <a:lnTo>
                    <a:pt x="0" y="0"/>
                  </a:lnTo>
                </a:path>
              </a:pathLst>
            </a:custGeom>
            <a:noFill/>
            <a:ln w="12700" cap="flat">
              <a:solidFill>
                <a:srgbClr val="828A8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10"/>
            <p:cNvSpPr>
              <a:spLocks/>
            </p:cNvSpPr>
            <p:nvPr/>
          </p:nvSpPr>
          <p:spPr bwMode="auto">
            <a:xfrm>
              <a:off x="5813425" y="3546475"/>
              <a:ext cx="274638" cy="141288"/>
            </a:xfrm>
            <a:custGeom>
              <a:avLst/>
              <a:gdLst>
                <a:gd name="T0" fmla="*/ 64 w 85"/>
                <a:gd name="T1" fmla="*/ 22 h 44"/>
                <a:gd name="T2" fmla="*/ 51 w 85"/>
                <a:gd name="T3" fmla="*/ 41 h 44"/>
                <a:gd name="T4" fmla="*/ 45 w 85"/>
                <a:gd name="T5" fmla="*/ 44 h 44"/>
                <a:gd name="T6" fmla="*/ 9 w 85"/>
                <a:gd name="T7" fmla="*/ 44 h 44"/>
                <a:gd name="T8" fmla="*/ 1 w 85"/>
                <a:gd name="T9" fmla="*/ 37 h 44"/>
                <a:gd name="T10" fmla="*/ 9 w 85"/>
                <a:gd name="T11" fmla="*/ 28 h 44"/>
                <a:gd name="T12" fmla="*/ 41 w 85"/>
                <a:gd name="T13" fmla="*/ 28 h 44"/>
                <a:gd name="T14" fmla="*/ 56 w 85"/>
                <a:gd name="T15" fmla="*/ 6 h 44"/>
                <a:gd name="T16" fmla="*/ 69 w 85"/>
                <a:gd name="T17" fmla="*/ 0 h 44"/>
                <a:gd name="T18" fmla="*/ 73 w 85"/>
                <a:gd name="T19" fmla="*/ 0 h 44"/>
                <a:gd name="T20" fmla="*/ 85 w 85"/>
                <a:gd name="T21" fmla="*/ 1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5" h="44">
                  <a:moveTo>
                    <a:pt x="64" y="22"/>
                  </a:moveTo>
                  <a:cubicBezTo>
                    <a:pt x="51" y="41"/>
                    <a:pt x="51" y="41"/>
                    <a:pt x="51" y="41"/>
                  </a:cubicBezTo>
                  <a:cubicBezTo>
                    <a:pt x="50" y="43"/>
                    <a:pt x="47" y="44"/>
                    <a:pt x="45" y="44"/>
                  </a:cubicBezTo>
                  <a:cubicBezTo>
                    <a:pt x="9" y="44"/>
                    <a:pt x="9" y="44"/>
                    <a:pt x="9" y="44"/>
                  </a:cubicBezTo>
                  <a:cubicBezTo>
                    <a:pt x="5" y="44"/>
                    <a:pt x="2" y="41"/>
                    <a:pt x="1" y="37"/>
                  </a:cubicBezTo>
                  <a:cubicBezTo>
                    <a:pt x="0" y="32"/>
                    <a:pt x="4" y="28"/>
                    <a:pt x="9" y="28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56" y="6"/>
                    <a:pt x="56" y="6"/>
                    <a:pt x="56" y="6"/>
                  </a:cubicBezTo>
                  <a:cubicBezTo>
                    <a:pt x="59" y="2"/>
                    <a:pt x="64" y="0"/>
                    <a:pt x="69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80" y="0"/>
                    <a:pt x="85" y="5"/>
                    <a:pt x="85" y="12"/>
                  </a:cubicBezTo>
                </a:path>
              </a:pathLst>
            </a:custGeom>
            <a:noFill/>
            <a:ln w="12700" cap="rnd">
              <a:solidFill>
                <a:srgbClr val="828A8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Line 11"/>
            <p:cNvSpPr>
              <a:spLocks noChangeShapeType="1"/>
            </p:cNvSpPr>
            <p:nvPr/>
          </p:nvSpPr>
          <p:spPr bwMode="auto">
            <a:xfrm>
              <a:off x="5467350" y="3584575"/>
              <a:ext cx="0" cy="168275"/>
            </a:xfrm>
            <a:prstGeom prst="line">
              <a:avLst/>
            </a:prstGeom>
            <a:noFill/>
            <a:ln w="12700" cap="flat">
              <a:solidFill>
                <a:srgbClr val="828A8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Line 12"/>
            <p:cNvSpPr>
              <a:spLocks noChangeShapeType="1"/>
            </p:cNvSpPr>
            <p:nvPr/>
          </p:nvSpPr>
          <p:spPr bwMode="auto">
            <a:xfrm>
              <a:off x="6088063" y="3584575"/>
              <a:ext cx="0" cy="168275"/>
            </a:xfrm>
            <a:prstGeom prst="line">
              <a:avLst/>
            </a:prstGeom>
            <a:noFill/>
            <a:ln w="12700" cap="flat">
              <a:solidFill>
                <a:srgbClr val="828A8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3"/>
            <p:cNvSpPr>
              <a:spLocks/>
            </p:cNvSpPr>
            <p:nvPr/>
          </p:nvSpPr>
          <p:spPr bwMode="auto">
            <a:xfrm>
              <a:off x="5494338" y="3121025"/>
              <a:ext cx="568325" cy="271463"/>
            </a:xfrm>
            <a:custGeom>
              <a:avLst/>
              <a:gdLst>
                <a:gd name="T0" fmla="*/ 8 w 176"/>
                <a:gd name="T1" fmla="*/ 0 h 84"/>
                <a:gd name="T2" fmla="*/ 168 w 176"/>
                <a:gd name="T3" fmla="*/ 0 h 84"/>
                <a:gd name="T4" fmla="*/ 176 w 176"/>
                <a:gd name="T5" fmla="*/ 8 h 84"/>
                <a:gd name="T6" fmla="*/ 176 w 176"/>
                <a:gd name="T7" fmla="*/ 56 h 84"/>
                <a:gd name="T8" fmla="*/ 168 w 176"/>
                <a:gd name="T9" fmla="*/ 64 h 84"/>
                <a:gd name="T10" fmla="*/ 52 w 176"/>
                <a:gd name="T11" fmla="*/ 64 h 84"/>
                <a:gd name="T12" fmla="*/ 32 w 176"/>
                <a:gd name="T13" fmla="*/ 84 h 84"/>
                <a:gd name="T14" fmla="*/ 32 w 176"/>
                <a:gd name="T15" fmla="*/ 64 h 84"/>
                <a:gd name="T16" fmla="*/ 8 w 176"/>
                <a:gd name="T17" fmla="*/ 64 h 84"/>
                <a:gd name="T18" fmla="*/ 0 w 176"/>
                <a:gd name="T19" fmla="*/ 56 h 84"/>
                <a:gd name="T20" fmla="*/ 0 w 176"/>
                <a:gd name="T21" fmla="*/ 8 h 84"/>
                <a:gd name="T22" fmla="*/ 8 w 176"/>
                <a:gd name="T23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6" h="84">
                  <a:moveTo>
                    <a:pt x="8" y="0"/>
                  </a:moveTo>
                  <a:cubicBezTo>
                    <a:pt x="168" y="0"/>
                    <a:pt x="168" y="0"/>
                    <a:pt x="168" y="0"/>
                  </a:cubicBezTo>
                  <a:cubicBezTo>
                    <a:pt x="172" y="0"/>
                    <a:pt x="176" y="4"/>
                    <a:pt x="176" y="8"/>
                  </a:cubicBezTo>
                  <a:cubicBezTo>
                    <a:pt x="176" y="56"/>
                    <a:pt x="176" y="56"/>
                    <a:pt x="176" y="56"/>
                  </a:cubicBezTo>
                  <a:cubicBezTo>
                    <a:pt x="176" y="60"/>
                    <a:pt x="172" y="64"/>
                    <a:pt x="168" y="64"/>
                  </a:cubicBezTo>
                  <a:cubicBezTo>
                    <a:pt x="52" y="64"/>
                    <a:pt x="52" y="64"/>
                    <a:pt x="52" y="64"/>
                  </a:cubicBezTo>
                  <a:cubicBezTo>
                    <a:pt x="32" y="84"/>
                    <a:pt x="32" y="84"/>
                    <a:pt x="32" y="8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8" y="64"/>
                    <a:pt x="8" y="64"/>
                    <a:pt x="8" y="64"/>
                  </a:cubicBezTo>
                  <a:cubicBezTo>
                    <a:pt x="4" y="64"/>
                    <a:pt x="0" y="60"/>
                    <a:pt x="0" y="56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lose/>
                </a:path>
              </a:pathLst>
            </a:custGeom>
            <a:noFill/>
            <a:ln w="12700" cap="flat">
              <a:solidFill>
                <a:srgbClr val="828A8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1556" y="2533091"/>
            <a:ext cx="352492" cy="10849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3833862" y="2195610"/>
            <a:ext cx="471955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Identifies staff and faculty hiring needs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Interviews and selects candidates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Sets performance goals for faculty and staff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Provides budget and financial support for faculty and staff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Identifies staff and faculty for promotional opportunities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Establishes roles and responsibilities for staff and faculty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Identifies </a:t>
            </a:r>
            <a:r>
              <a:rPr lang="en-US" sz="14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unit-based </a:t>
            </a:r>
            <a:r>
              <a:rPr lang="en-US" sz="14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training needs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Develops staffing levels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Works with </a:t>
            </a:r>
            <a:r>
              <a:rPr lang="en-US" sz="1400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HRBP</a:t>
            </a:r>
            <a:r>
              <a:rPr lang="en-US" sz="14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and Central HR to address employee relations matters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Manages, supervises, and assigns faculty and staff as needed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320" y="6454200"/>
            <a:ext cx="1642359" cy="40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95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2000">
              <a:srgbClr val="9C030B"/>
            </a:gs>
            <a:gs pos="59000">
              <a:schemeClr val="accent1">
                <a:lumMod val="45000"/>
                <a:lumOff val="55000"/>
              </a:schemeClr>
            </a:gs>
            <a:gs pos="83000">
              <a:srgbClr val="9C030B"/>
            </a:gs>
            <a:gs pos="100000">
              <a:srgbClr val="9C030B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close up of a building&#10;&#10;Description automatically generated">
            <a:extLst>
              <a:ext uri="{FF2B5EF4-FFF2-40B4-BE49-F238E27FC236}">
                <a16:creationId xmlns:a16="http://schemas.microsoft.com/office/drawing/2014/main" id="{201188FF-1ABC-4F12-A902-4B579769FF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39250" y1="25375" x2="39250" y2="25375"/>
                        <a14:foregroundMark x1="46000" y1="28875" x2="46000" y2="28875"/>
                        <a14:foregroundMark x1="48375" y1="28250" x2="48375" y2="28250"/>
                        <a14:foregroundMark x1="50375" y1="29000" x2="50375" y2="29000"/>
                        <a14:foregroundMark x1="50375" y1="29000" x2="50375" y2="29000"/>
                        <a14:foregroundMark x1="52875" y1="29250" x2="52875" y2="29250"/>
                        <a14:foregroundMark x1="50875" y1="27625" x2="50875" y2="27625"/>
                        <a14:foregroundMark x1="20250" y1="72000" x2="20250" y2="72000"/>
                        <a14:foregroundMark x1="33375" y1="72250" x2="33375" y2="72250"/>
                        <a14:foregroundMark x1="42000" y1="72000" x2="42000" y2="72000"/>
                        <a14:foregroundMark x1="58125" y1="72250" x2="58125" y2="72250"/>
                        <a14:foregroundMark x1="68375" y1="71750" x2="68375" y2="71750"/>
                        <a14:foregroundMark x1="84500" y1="71875" x2="84500" y2="71875"/>
                        <a14:foregroundMark x1="48500" y1="77875" x2="48500" y2="77875"/>
                        <a14:foregroundMark x1="42500" y1="77750" x2="42500" y2="77750"/>
                        <a14:foregroundMark x1="37750" y1="78000" x2="37750" y2="78000"/>
                        <a14:foregroundMark x1="33250" y1="77875" x2="33250" y2="77875"/>
                        <a14:foregroundMark x1="29750" y1="77875" x2="29750" y2="77875"/>
                        <a14:foregroundMark x1="51750" y1="78125" x2="51750" y2="78125"/>
                        <a14:foregroundMark x1="54750" y1="78000" x2="54750" y2="78000"/>
                        <a14:foregroundMark x1="56500" y1="78000" x2="56500" y2="78000"/>
                        <a14:foregroundMark x1="58875" y1="78000" x2="58875" y2="78000"/>
                        <a14:foregroundMark x1="63625" y1="78375" x2="63625" y2="78375"/>
                        <a14:foregroundMark x1="66500" y1="78000" x2="66500" y2="78000"/>
                        <a14:foregroundMark x1="14875" y1="33000" x2="14875" y2="33000"/>
                        <a14:foregroundMark x1="86375" y1="32125" x2="86500" y2="32125"/>
                        <a14:foregroundMark x1="81250" y1="34250" x2="81250" y2="34250"/>
                        <a14:foregroundMark x1="76625" y1="34500" x2="76625" y2="34500"/>
                        <a14:foregroundMark x1="73000" y1="34500" x2="72500" y2="34500"/>
                        <a14:foregroundMark x1="66875" y1="34125" x2="66375" y2="34250"/>
                        <a14:foregroundMark x1="61125" y1="33875" x2="60750" y2="34125"/>
                        <a14:foregroundMark x1="56750" y1="33750" x2="56375" y2="33750"/>
                        <a14:foregroundMark x1="51250" y1="36500" x2="51250" y2="36500"/>
                        <a14:foregroundMark x1="51625" y1="36500" x2="51625" y2="36500"/>
                        <a14:foregroundMark x1="54375" y1="36500" x2="54375" y2="36500"/>
                        <a14:foregroundMark x1="55625" y1="36375" x2="55625" y2="36375"/>
                        <a14:foregroundMark x1="57750" y1="36125" x2="57750" y2="36125"/>
                        <a14:foregroundMark x1="59875" y1="36125" x2="59875" y2="36125"/>
                        <a14:foregroundMark x1="62250" y1="36125" x2="62250" y2="36125"/>
                        <a14:foregroundMark x1="64500" y1="36000" x2="64500" y2="36000"/>
                        <a14:foregroundMark x1="48500" y1="36625" x2="48500" y2="36625"/>
                        <a14:foregroundMark x1="46000" y1="36625" x2="46000" y2="36625"/>
                        <a14:foregroundMark x1="40375" y1="36375" x2="40375" y2="36375"/>
                        <a14:foregroundMark x1="35750" y1="36125" x2="35750" y2="36125"/>
                        <a14:foregroundMark x1="31500" y1="36625" x2="31125" y2="365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84264" y="-893"/>
            <a:ext cx="9512528" cy="695823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DF1D9F3-760B-43F0-9761-D427101832F7}"/>
              </a:ext>
            </a:extLst>
          </p:cNvPr>
          <p:cNvSpPr txBox="1"/>
          <p:nvPr/>
        </p:nvSpPr>
        <p:spPr>
          <a:xfrm>
            <a:off x="3073270" y="5483461"/>
            <a:ext cx="362997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solidFill>
                  <a:schemeClr val="bg1"/>
                </a:solidFill>
                <a:latin typeface="Minion Pro" panose="02040503050201020203" pitchFamily="18" charset="0"/>
              </a:rPr>
              <a:t>Human Resources Business Partners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0F8CE4-2E9A-413B-9882-FCD40D6C21A6}"/>
              </a:ext>
            </a:extLst>
          </p:cNvPr>
          <p:cNvSpPr txBox="1"/>
          <p:nvPr/>
        </p:nvSpPr>
        <p:spPr>
          <a:xfrm rot="16200000">
            <a:off x="2916715" y="3657241"/>
            <a:ext cx="1985980" cy="62337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sz="1500" b="1" dirty="0">
              <a:solidFill>
                <a:schemeClr val="bg1"/>
              </a:solidFill>
              <a:latin typeface="Minion Pro" panose="02040503050201020203" pitchFamily="18" charset="0"/>
            </a:endParaRPr>
          </a:p>
          <a:p>
            <a:pPr algn="ctr"/>
            <a:r>
              <a:rPr lang="en-US" sz="1951" b="1" dirty="0">
                <a:solidFill>
                  <a:schemeClr val="bg1"/>
                </a:solidFill>
                <a:latin typeface="Minion Pro" panose="02040503050201020203" pitchFamily="18" charset="0"/>
              </a:rPr>
              <a:t>Benefits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92FA76D-BDCB-4C90-B2CC-4901454D08B5}"/>
              </a:ext>
            </a:extLst>
          </p:cNvPr>
          <p:cNvSpPr txBox="1"/>
          <p:nvPr/>
        </p:nvSpPr>
        <p:spPr>
          <a:xfrm rot="16200000">
            <a:off x="6640744" y="3666647"/>
            <a:ext cx="1985983" cy="60016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50" b="1" dirty="0">
                <a:solidFill>
                  <a:schemeClr val="bg1"/>
                </a:solidFill>
                <a:latin typeface="Minion Pro" panose="02040503050201020203" pitchFamily="18" charset="0"/>
              </a:rPr>
              <a:t>Employee </a:t>
            </a:r>
          </a:p>
          <a:p>
            <a:pPr algn="ctr"/>
            <a:r>
              <a:rPr lang="en-US" sz="1650" b="1" dirty="0">
                <a:solidFill>
                  <a:schemeClr val="bg1"/>
                </a:solidFill>
                <a:latin typeface="Minion Pro" panose="02040503050201020203" pitchFamily="18" charset="0"/>
              </a:rPr>
              <a:t>Relations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633E41-B7DC-4FB7-8E3C-FC89A9EF4350}"/>
              </a:ext>
            </a:extLst>
          </p:cNvPr>
          <p:cNvSpPr txBox="1"/>
          <p:nvPr/>
        </p:nvSpPr>
        <p:spPr>
          <a:xfrm rot="16200000">
            <a:off x="5421634" y="3666651"/>
            <a:ext cx="1985982" cy="60016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50" b="1" dirty="0">
                <a:solidFill>
                  <a:schemeClr val="bg1"/>
                </a:solidFill>
                <a:latin typeface="Minion Pro" panose="02040503050201020203" pitchFamily="18" charset="0"/>
              </a:rPr>
              <a:t>Learning and Development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C85AD72-C2F0-412D-AC9A-C7BCD4A94C8C}"/>
              </a:ext>
            </a:extLst>
          </p:cNvPr>
          <p:cNvSpPr txBox="1"/>
          <p:nvPr/>
        </p:nvSpPr>
        <p:spPr>
          <a:xfrm rot="16200000">
            <a:off x="4172797" y="3666587"/>
            <a:ext cx="1985981" cy="60029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sz="1350" b="1" dirty="0">
              <a:solidFill>
                <a:schemeClr val="bg1"/>
              </a:solidFill>
              <a:latin typeface="Minion Pro" panose="02040503050201020203" pitchFamily="18" charset="0"/>
            </a:endParaRPr>
          </a:p>
          <a:p>
            <a:pPr algn="ctr"/>
            <a:r>
              <a:rPr lang="en-US" sz="1951" b="1" dirty="0">
                <a:solidFill>
                  <a:schemeClr val="bg1"/>
                </a:solidFill>
                <a:latin typeface="Minion Pro" panose="02040503050201020203" pitchFamily="18" charset="0"/>
              </a:rPr>
              <a:t>Payroll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3FDBF2-D8C9-4220-876E-2012D0A22351}"/>
              </a:ext>
            </a:extLst>
          </p:cNvPr>
          <p:cNvSpPr txBox="1"/>
          <p:nvPr/>
        </p:nvSpPr>
        <p:spPr>
          <a:xfrm rot="16200000">
            <a:off x="513002" y="3667749"/>
            <a:ext cx="1988176" cy="60016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50" b="1" dirty="0">
                <a:solidFill>
                  <a:schemeClr val="bg1"/>
                </a:solidFill>
                <a:latin typeface="Minion Pro" panose="02040503050201020203" pitchFamily="18" charset="0"/>
              </a:rPr>
              <a:t>Talent Acquisition &amp; Compensation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7EB2D24-75B0-4190-A3C2-4814E89340AA}"/>
              </a:ext>
            </a:extLst>
          </p:cNvPr>
          <p:cNvSpPr txBox="1"/>
          <p:nvPr/>
        </p:nvSpPr>
        <p:spPr>
          <a:xfrm>
            <a:off x="3375324" y="2579659"/>
            <a:ext cx="26309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b="1" dirty="0">
                <a:solidFill>
                  <a:schemeClr val="bg1"/>
                </a:solidFill>
                <a:latin typeface="Minion Pro" panose="02040503050201020203" pitchFamily="18" charset="0"/>
              </a:rPr>
              <a:t>  Centers of Excellence</a:t>
            </a:r>
          </a:p>
          <a:p>
            <a:endParaRPr lang="en-US" sz="1650" b="1" dirty="0">
              <a:solidFill>
                <a:schemeClr val="bg1"/>
              </a:solidFill>
              <a:latin typeface="Minion Pro" panose="02040503050201020203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CA3CC3B-664F-45BF-AD0E-0ED8E1A97649}"/>
              </a:ext>
            </a:extLst>
          </p:cNvPr>
          <p:cNvSpPr txBox="1"/>
          <p:nvPr/>
        </p:nvSpPr>
        <p:spPr>
          <a:xfrm>
            <a:off x="3375324" y="1874467"/>
            <a:ext cx="2289832" cy="392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51" b="1" dirty="0">
                <a:latin typeface="Minion Pro" panose="02040503050201020203" pitchFamily="18" charset="0"/>
              </a:rPr>
              <a:t>Human Resources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9793296-7981-4CDD-90F8-7FD98306904B}"/>
              </a:ext>
            </a:extLst>
          </p:cNvPr>
          <p:cNvSpPr txBox="1"/>
          <p:nvPr/>
        </p:nvSpPr>
        <p:spPr>
          <a:xfrm rot="16200000">
            <a:off x="1700130" y="3679039"/>
            <a:ext cx="1985980" cy="577081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>
            <a:spAutoFit/>
          </a:bodyPr>
          <a:lstStyle/>
          <a:p>
            <a:pPr algn="ctr"/>
            <a:endParaRPr lang="en-US" sz="1500" b="1" dirty="0">
              <a:solidFill>
                <a:schemeClr val="bg1"/>
              </a:solidFill>
              <a:latin typeface="Minion Pro" panose="02040503050201020203" pitchFamily="18" charset="0"/>
            </a:endParaRPr>
          </a:p>
          <a:p>
            <a:pPr algn="ctr"/>
            <a:r>
              <a:rPr lang="en-US" sz="1350" b="1" dirty="0">
                <a:solidFill>
                  <a:schemeClr val="bg1"/>
                </a:solidFill>
                <a:latin typeface="Minion Pro" panose="02040503050201020203" pitchFamily="18" charset="0"/>
              </a:rPr>
              <a:t>HR Service Center</a:t>
            </a:r>
            <a:r>
              <a:rPr lang="en-US" sz="1650" b="1" dirty="0">
                <a:solidFill>
                  <a:schemeClr val="bg1"/>
                </a:solidFill>
                <a:latin typeface="Minion Pro" panose="02040503050201020203" pitchFamily="18" charset="0"/>
              </a:rPr>
              <a:t>        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320" y="6454200"/>
            <a:ext cx="1642359" cy="40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39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136793332245472"/>
</p:tagLst>
</file>

<file path=ppt/theme/theme1.xml><?xml version="1.0" encoding="utf-8"?>
<a:theme xmlns:a="http://schemas.openxmlformats.org/drawingml/2006/main" name="SIBSON CONSULTING Document">
  <a:themeElements>
    <a:clrScheme name="Sibson">
      <a:dk1>
        <a:sysClr val="windowText" lastClr="000000"/>
      </a:dk1>
      <a:lt1>
        <a:sysClr val="window" lastClr="FFFFFF"/>
      </a:lt1>
      <a:dk2>
        <a:srgbClr val="000000"/>
      </a:dk2>
      <a:lt2>
        <a:srgbClr val="B2B4B3"/>
      </a:lt2>
      <a:accent1>
        <a:srgbClr val="A0CFEB"/>
      </a:accent1>
      <a:accent2>
        <a:srgbClr val="0065BD"/>
      </a:accent2>
      <a:accent3>
        <a:srgbClr val="429C35"/>
      </a:accent3>
      <a:accent4>
        <a:srgbClr val="616365"/>
      </a:accent4>
      <a:accent5>
        <a:srgbClr val="C4262E"/>
      </a:accent5>
      <a:accent6>
        <a:srgbClr val="EEAF30"/>
      </a:accent6>
      <a:hlink>
        <a:srgbClr val="0065BD"/>
      </a:hlink>
      <a:folHlink>
        <a:srgbClr val="7030A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egal Report 1">
        <a:dk1>
          <a:srgbClr val="000000"/>
        </a:dk1>
        <a:lt1>
          <a:srgbClr val="FFFFFF"/>
        </a:lt1>
        <a:dk2>
          <a:srgbClr val="000000"/>
        </a:dk2>
        <a:lt2>
          <a:srgbClr val="B2B4B3"/>
        </a:lt2>
        <a:accent1>
          <a:srgbClr val="A0CFEB"/>
        </a:accent1>
        <a:accent2>
          <a:srgbClr val="C4262E"/>
        </a:accent2>
        <a:accent3>
          <a:srgbClr val="FFFFFF"/>
        </a:accent3>
        <a:accent4>
          <a:srgbClr val="000000"/>
        </a:accent4>
        <a:accent5>
          <a:srgbClr val="CDE4F3"/>
        </a:accent5>
        <a:accent6>
          <a:srgbClr val="B12129"/>
        </a:accent6>
        <a:hlink>
          <a:srgbClr val="3F9C35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IBSON CONSULTING Document" id="{8B48DD64-9FB5-4282-8588-7B21241C64BB}" vid="{85534FED-CE0B-46C2-A386-62A7B1E791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610662B816104EA013F344C49BE137" ma:contentTypeVersion="12" ma:contentTypeDescription="Create a new document." ma:contentTypeScope="" ma:versionID="b2b6c4328b274043f27bd770ca940637">
  <xsd:schema xmlns:xsd="http://www.w3.org/2001/XMLSchema" xmlns:xs="http://www.w3.org/2001/XMLSchema" xmlns:p="http://schemas.microsoft.com/office/2006/metadata/properties" xmlns:ns3="8c85da2d-e8f2-4bdd-abc2-dee70f9f2fae" xmlns:ns4="3325f68a-c9c8-4407-9950-f6427c6624e2" targetNamespace="http://schemas.microsoft.com/office/2006/metadata/properties" ma:root="true" ma:fieldsID="589e8d572fa2c72cbbde1c3de9ed8c5a" ns3:_="" ns4:_="">
    <xsd:import namespace="8c85da2d-e8f2-4bdd-abc2-dee70f9f2fae"/>
    <xsd:import namespace="3325f68a-c9c8-4407-9950-f6427c6624e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85da2d-e8f2-4bdd-abc2-dee70f9f2f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25f68a-c9c8-4407-9950-f6427c6624e2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BDCAF0E-03E9-4916-8EE6-92E4DEBC0827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3325f68a-c9c8-4407-9950-f6427c6624e2"/>
    <ds:schemaRef ds:uri="8c85da2d-e8f2-4bdd-abc2-dee70f9f2fae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8A10B41-2911-4F1D-9893-D6CA3884986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AE842C3-1AFD-444F-8C62-33F5BE2254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c85da2d-e8f2-4bdd-abc2-dee70f9f2fae"/>
    <ds:schemaRef ds:uri="3325f68a-c9c8-4407-9950-f6427c6624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10451</TotalTime>
  <Words>1151</Words>
  <Application>Microsoft Office PowerPoint</Application>
  <PresentationFormat>On-screen Show (4:3)</PresentationFormat>
  <Paragraphs>176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Arial Black</vt:lpstr>
      <vt:lpstr>Arial Narrow</vt:lpstr>
      <vt:lpstr>Calibri</vt:lpstr>
      <vt:lpstr>Minion Pro</vt:lpstr>
      <vt:lpstr>Symbol</vt:lpstr>
      <vt:lpstr>Wingdings</vt:lpstr>
      <vt:lpstr>SIBSON CONSULTING Document</vt:lpstr>
      <vt:lpstr>HR TRANSFORMATION INITIATIVE</vt:lpstr>
      <vt:lpstr>HR Transformation Team Members</vt:lpstr>
      <vt:lpstr>Why Does UA need an HR Transformation?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HR Transformation Next Steps</vt:lpstr>
      <vt:lpstr>Questions?</vt:lpstr>
      <vt:lpstr>Share your thoughts and Ideas</vt:lpstr>
    </vt:vector>
  </TitlesOfParts>
  <Company>The Segal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Transformation Initiative</dc:title>
  <dc:creator>Robb, Rebecca</dc:creator>
  <cp:lastModifiedBy>Nickson, Christopher S</cp:lastModifiedBy>
  <cp:revision>444</cp:revision>
  <dcterms:created xsi:type="dcterms:W3CDTF">2019-09-12T19:00:36Z</dcterms:created>
  <dcterms:modified xsi:type="dcterms:W3CDTF">2020-03-12T12:36:42Z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0x010100E3610662B816104EA013F344C49BE137</vt:lpwstr>
  </property>
</Properties>
</file>